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9.png" ContentType="image/png"/>
  <Override PartName="/ppt/media/image13.png" ContentType="image/png"/>
  <Override PartName="/ppt/media/image8.png" ContentType="image/png"/>
  <Override PartName="/ppt/media/image12.png" ContentType="image/png"/>
  <Override PartName="/ppt/media/image7.png" ContentType="image/png"/>
  <Override PartName="/ppt/media/image11.png" ContentType="image/png"/>
  <Override PartName="/ppt/media/image6.png" ContentType="image/png"/>
  <Override PartName="/ppt/media/image10.png" ContentType="image/png"/>
  <Override PartName="/ppt/media/image5.png" ContentType="image/png"/>
  <Override PartName="/ppt/media/image4.png" ContentType="image/png"/>
  <Override PartName="/ppt/media/image27.png" ContentType="image/png"/>
  <Override PartName="/ppt/media/image3.png" ContentType="image/png"/>
  <Override PartName="/ppt/media/image26.png" ContentType="image/png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6.png" ContentType="image/png"/>
  <Override PartName="/ppt/media/image15.png" ContentType="image/png"/>
  <Override PartName="/ppt/media/image14.png" ContentType="image/png"/>
  <Override PartName="/ppt/media/image1.png" ContentType="image/png"/>
  <Override PartName="/ppt/media/image24.png" ContentType="image/png"/>
  <Override PartName="/ppt/media/image2.png" ContentType="image/png"/>
  <Override PartName="/ppt/media/image25.png" ContentType="image/png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2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0080625" cy="7559675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640" cy="166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587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427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405900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427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640" cy="166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5870" spc="-1" strike="noStrike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endParaRPr b="0" lang="ru-RU" sz="4270" spc="-1" strike="noStrike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endParaRPr b="0" lang="ru-RU" sz="4270" spc="-1" strike="noStrike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405900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endParaRPr b="0" lang="ru-RU" sz="4270" spc="-1" strike="noStrike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405900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endParaRPr b="0" lang="ru-RU" sz="427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640" cy="166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5870" spc="-1" strike="noStrike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9000"/>
          </a:bodyPr>
          <a:p>
            <a:endParaRPr b="0" lang="ru-RU" sz="4270" spc="-1" strike="noStrike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200" y="176868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9000"/>
          </a:bodyPr>
          <a:p>
            <a:endParaRPr b="0" lang="ru-RU" sz="4270" spc="-1" strike="noStrike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8040" y="176868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9000"/>
          </a:bodyPr>
          <a:p>
            <a:endParaRPr b="0" lang="ru-RU" sz="4270" spc="-1" strike="noStrike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405900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9000"/>
          </a:bodyPr>
          <a:p>
            <a:endParaRPr b="0" lang="ru-RU" sz="4270" spc="-1" strike="noStrike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200" y="405900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9000"/>
          </a:bodyPr>
          <a:p>
            <a:endParaRPr b="0" lang="ru-RU" sz="4270" spc="-1" strike="noStrike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8040" y="4059000"/>
            <a:ext cx="292068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9000"/>
          </a:bodyPr>
          <a:p>
            <a:endParaRPr b="0" lang="ru-RU" sz="427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640" cy="166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5870" spc="-1" strike="noStrike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640" cy="166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5870" spc="-1" strike="noStrike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427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640" cy="166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587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4270" spc="-1" strike="noStrike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427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640" cy="166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587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640" cy="166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5870" spc="-1" strike="noStrike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endParaRPr b="0" lang="ru-RU" sz="4270" spc="-1" strike="noStrike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4270" spc="-1" strike="noStrike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405900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endParaRPr b="0" lang="ru-RU" sz="427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640" cy="166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587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427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endParaRPr b="0" lang="ru-RU" sz="427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405900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endParaRPr b="0" lang="ru-RU" sz="427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98640"/>
            <a:ext cx="9071640" cy="1667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ru-RU" sz="587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76868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endParaRPr b="0" lang="ru-RU" sz="427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768680"/>
            <a:ext cx="442692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0000"/>
          </a:bodyPr>
          <a:p>
            <a:endParaRPr b="0" lang="ru-RU" sz="427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4059000"/>
            <a:ext cx="9071640" cy="209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ru-RU" sz="427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5870" spc="-1" strike="noStrike">
                <a:latin typeface="Arial"/>
              </a:rPr>
              <a:t>Для правки текста заглавия щёлкните мышью</a:t>
            </a:r>
            <a:endParaRPr b="0" lang="ru-RU" sz="587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1640" cy="4384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88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4270" spc="-1" strike="noStrike">
                <a:latin typeface="Arial"/>
              </a:rPr>
              <a:t>Для правки структуры щёлкните мышью</a:t>
            </a:r>
            <a:endParaRPr b="0" lang="ru-RU" sz="4270" spc="-1" strike="noStrike">
              <a:latin typeface="Arial"/>
            </a:endParaRPr>
          </a:p>
          <a:p>
            <a:pPr lvl="1" marL="864000" indent="-324000">
              <a:spcBef>
                <a:spcPts val="1511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3730" spc="-1" strike="noStrike">
                <a:latin typeface="Arial"/>
              </a:rPr>
              <a:t>Второй уровень структуры</a:t>
            </a:r>
            <a:endParaRPr b="0" lang="ru-RU" sz="3730" spc="-1" strike="noStrike">
              <a:latin typeface="Arial"/>
            </a:endParaRPr>
          </a:p>
          <a:p>
            <a:pPr lvl="2" marL="1296000" indent="-288000"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latin typeface="Arial"/>
              </a:rPr>
              <a:t>Третий уровень структуры</a:t>
            </a:r>
            <a:endParaRPr b="0" lang="ru-RU" sz="3200" spc="-1" strike="noStrike">
              <a:latin typeface="Arial"/>
            </a:endParaRPr>
          </a:p>
          <a:p>
            <a:pPr lvl="3" marL="1728000" indent="-216000">
              <a:spcBef>
                <a:spcPts val="75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670" spc="-1" strike="noStrike">
                <a:latin typeface="Arial"/>
              </a:rPr>
              <a:t>Четвёртый уровень структуры</a:t>
            </a:r>
            <a:endParaRPr b="0" lang="ru-RU" sz="2670" spc="-1" strike="noStrike">
              <a:latin typeface="Arial"/>
            </a:endParaRPr>
          </a:p>
          <a:p>
            <a:pPr lvl="4" marL="2160000" indent="-216000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670" spc="-1" strike="noStrike">
                <a:latin typeface="Arial"/>
              </a:rPr>
              <a:t>Пятый уровень структуры</a:t>
            </a:r>
            <a:endParaRPr b="0" lang="ru-RU" sz="2670" spc="-1" strike="noStrike">
              <a:latin typeface="Arial"/>
            </a:endParaRPr>
          </a:p>
          <a:p>
            <a:pPr lvl="5" marL="2592000" indent="-216000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670" spc="-1" strike="noStrike">
                <a:latin typeface="Arial"/>
              </a:rPr>
              <a:t>Шестой уровень структуры</a:t>
            </a:r>
            <a:endParaRPr b="0" lang="ru-RU" sz="2670" spc="-1" strike="noStrike">
              <a:latin typeface="Arial"/>
            </a:endParaRPr>
          </a:p>
          <a:p>
            <a:pPr lvl="6" marL="3024000" indent="-216000">
              <a:spcBef>
                <a:spcPts val="37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670" spc="-1" strike="noStrike">
                <a:latin typeface="Arial"/>
              </a:rPr>
              <a:t>Седьмой уровень структуры</a:t>
            </a:r>
            <a:endParaRPr b="0" lang="ru-RU" sz="267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6800"/>
            <a:ext cx="2348280" cy="52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ru-RU" sz="1400" spc="-1" strike="noStrike">
                <a:latin typeface="Times New Roman"/>
              </a:rPr>
              <a:t>&lt;дата/время&gt;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6886800"/>
            <a:ext cx="3195000" cy="52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r>
              <a:rPr b="0" lang="ru-RU" sz="1400" spc="-1" strike="noStrike">
                <a:latin typeface="Times New Roman"/>
              </a:rPr>
              <a:t>&lt;нижний колонтитул&gt;</a:t>
            </a:r>
            <a:endParaRPr b="0" lang="ru-RU" sz="14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6886800"/>
            <a:ext cx="2348280" cy="520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r">
              <a:buNone/>
            </a:pPr>
            <a:fld id="{A4BC27F4-7F15-4E01-8A0A-8BFFE0C01C4A}" type="slidenum">
              <a:rPr b="0" lang="ru-RU" sz="1400" spc="-1" strike="noStrike">
                <a:latin typeface="Times New Roman"/>
              </a:rPr>
              <a:t>&lt;номер&gt;</a:t>
            </a:fld>
            <a:endParaRPr b="0" lang="ru-R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8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ae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subTitle"/>
          </p:nvPr>
        </p:nvSpPr>
        <p:spPr>
          <a:xfrm>
            <a:off x="504360" y="125280"/>
            <a:ext cx="9071640" cy="2128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3600" spc="-1" strike="noStrike">
                <a:solidFill>
                  <a:srgbClr val="453f41"/>
                </a:solidFill>
                <a:latin typeface="Accia Flare Light"/>
              </a:rPr>
              <a:t>Религиозные воззрения жителей</a:t>
            </a:r>
            <a:endParaRPr b="0" lang="ru-RU" sz="3600" spc="-1" strike="noStrike">
              <a:latin typeface="Arial"/>
            </a:endParaRPr>
          </a:p>
          <a:p>
            <a:pPr algn="ctr">
              <a:buNone/>
            </a:pPr>
            <a:r>
              <a:rPr b="0" lang="ru-RU" sz="3600" spc="-1" strike="noStrike">
                <a:solidFill>
                  <a:srgbClr val="453f41"/>
                </a:solidFill>
                <a:latin typeface="Accia Flare Light"/>
              </a:rPr>
              <a:t>Европейского Боспора</a:t>
            </a:r>
            <a:endParaRPr b="0" lang="ru-RU" sz="3600" spc="-1" strike="noStrike">
              <a:latin typeface="Arial"/>
            </a:endParaRPr>
          </a:p>
          <a:p>
            <a:pPr algn="ctr">
              <a:buNone/>
            </a:pPr>
            <a:r>
              <a:rPr b="0" lang="ru-RU" sz="3600" spc="-1" strike="noStrike">
                <a:solidFill>
                  <a:srgbClr val="453f41"/>
                </a:solidFill>
                <a:latin typeface="Accia Flare Light"/>
              </a:rPr>
              <a:t>по материалам античных некрополей</a:t>
            </a:r>
            <a:endParaRPr b="0" lang="ru-RU" sz="3600" spc="-1" strike="noStrike">
              <a:latin typeface="Arial"/>
            </a:endParaRPr>
          </a:p>
        </p:txBody>
      </p:sp>
      <p:sp>
        <p:nvSpPr>
          <p:cNvPr id="42" name=""/>
          <p:cNvSpPr txBox="1"/>
          <p:nvPr/>
        </p:nvSpPr>
        <p:spPr>
          <a:xfrm>
            <a:off x="5490000" y="3722760"/>
            <a:ext cx="3870000" cy="12268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Выполнила: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283"/>
              </a:spcBef>
              <a:buNone/>
            </a:pPr>
            <a:r>
              <a:rPr b="0" lang="ru-RU" sz="1500" spc="-1" strike="noStrike">
                <a:latin typeface="Accia Flare Light"/>
                <a:ea typeface="Noto Sans CJK SC"/>
              </a:rPr>
              <a:t>студент группы 341818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15000"/>
              </a:lnSpc>
              <a:spcAft>
                <a:spcPts val="567"/>
              </a:spcAft>
              <a:buNone/>
            </a:pPr>
            <a:r>
              <a:rPr b="0" lang="ru-RU" sz="1500" spc="-1" strike="noStrike">
                <a:latin typeface="Accia Flare Light"/>
                <a:ea typeface="Noto Sans CJK SC"/>
              </a:rPr>
              <a:t>направление 46.03.01. «История»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Федоренко Мария Сергеевна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3" name=""/>
          <p:cNvSpPr txBox="1"/>
          <p:nvPr/>
        </p:nvSpPr>
        <p:spPr>
          <a:xfrm>
            <a:off x="5490000" y="5168160"/>
            <a:ext cx="3870000" cy="151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>
              <a:lnSpc>
                <a:spcPct val="115000"/>
              </a:lnSpc>
              <a:spcBef>
                <a:spcPts val="283"/>
              </a:spcBef>
              <a:spcAft>
                <a:spcPts val="567"/>
              </a:spcAft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Научный руководитель:</a:t>
            </a:r>
            <a:endParaRPr b="0" lang="ru-RU" sz="18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283"/>
              </a:spcBef>
              <a:buNone/>
            </a:pPr>
            <a:r>
              <a:rPr b="0" lang="ru-RU" sz="1500" spc="-1" strike="noStrike">
                <a:latin typeface="Accia Flare Light"/>
                <a:ea typeface="Noto Sans CJK SC"/>
              </a:rPr>
              <a:t>кандидат исторических наук,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15000"/>
              </a:lnSpc>
              <a:buNone/>
            </a:pPr>
            <a:r>
              <a:rPr b="0" lang="ru-RU" sz="1500" spc="-1" strike="noStrike">
                <a:latin typeface="Accia Flare Light"/>
                <a:ea typeface="Noto Sans CJK SC"/>
              </a:rPr>
              <a:t>доцент кафедры истории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15000"/>
              </a:lnSpc>
              <a:spcAft>
                <a:spcPts val="567"/>
              </a:spcAft>
              <a:buNone/>
            </a:pPr>
            <a:r>
              <a:rPr b="0" lang="ru-RU" sz="1500" spc="-1" strike="noStrike">
                <a:latin typeface="Accia Flare Light"/>
                <a:ea typeface="Noto Sans CJK SC"/>
              </a:rPr>
              <a:t>Древнего мира и Средних веков</a:t>
            </a:r>
            <a:endParaRPr b="0" lang="ru-RU" sz="15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Кузина Наталья Владимировна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4" name=""/>
          <p:cNvSpPr/>
          <p:nvPr/>
        </p:nvSpPr>
        <p:spPr>
          <a:xfrm>
            <a:off x="720000" y="2160000"/>
            <a:ext cx="8640000" cy="0"/>
          </a:xfrm>
          <a:prstGeom prst="line">
            <a:avLst/>
          </a:prstGeom>
          <a:ln w="10080">
            <a:solidFill>
              <a:srgbClr val="453f41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ae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"/>
          <p:cNvSpPr/>
          <p:nvPr/>
        </p:nvSpPr>
        <p:spPr>
          <a:xfrm>
            <a:off x="810000" y="1278000"/>
            <a:ext cx="8470800" cy="2862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6" name=""/>
          <p:cNvSpPr/>
          <p:nvPr/>
        </p:nvSpPr>
        <p:spPr>
          <a:xfrm>
            <a:off x="810000" y="540000"/>
            <a:ext cx="8470800" cy="556560"/>
          </a:xfrm>
          <a:prstGeom prst="rect">
            <a:avLst/>
          </a:prstGeom>
          <a:solidFill>
            <a:srgbClr val="af9f8c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"/>
          <p:cNvSpPr txBox="1"/>
          <p:nvPr/>
        </p:nvSpPr>
        <p:spPr>
          <a:xfrm>
            <a:off x="810000" y="540360"/>
            <a:ext cx="8470800" cy="55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ccia Flare Light"/>
                <a:ea typeface="Noto Sans CJK SC"/>
              </a:rPr>
              <a:t>НАУЧНАЯ НОВИЗНА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8" name=""/>
          <p:cNvSpPr txBox="1"/>
          <p:nvPr/>
        </p:nvSpPr>
        <p:spPr>
          <a:xfrm>
            <a:off x="810000" y="1278000"/>
            <a:ext cx="8470800" cy="286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проблематике семантического прочтения отдельных категорий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погребально инвентаря отведены весьма разрозненные статьи, что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15000"/>
              </a:lnSpc>
              <a:spcAft>
                <a:spcPts val="850"/>
              </a:spcAft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делает затруднительным сопоставление изложенных в них выводов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данный факт позволяет нам говорить о необходимости создания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единого исследования, которое будет посвящено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изложению и критическому анализу существующих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в отечественных и зарубежных научных кругах теорий,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объясняющих символику предметов,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найденных в погребальных комплексах Европейского Боспора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49" name=""/>
          <p:cNvSpPr/>
          <p:nvPr/>
        </p:nvSpPr>
        <p:spPr>
          <a:xfrm>
            <a:off x="810000" y="5418000"/>
            <a:ext cx="8470800" cy="1206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0" name=""/>
          <p:cNvSpPr/>
          <p:nvPr/>
        </p:nvSpPr>
        <p:spPr>
          <a:xfrm>
            <a:off x="810000" y="4680000"/>
            <a:ext cx="8470800" cy="556560"/>
          </a:xfrm>
          <a:prstGeom prst="rect">
            <a:avLst/>
          </a:prstGeom>
          <a:solidFill>
            <a:srgbClr val="af9f8c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1" name=""/>
          <p:cNvSpPr txBox="1"/>
          <p:nvPr/>
        </p:nvSpPr>
        <p:spPr>
          <a:xfrm>
            <a:off x="810000" y="4680360"/>
            <a:ext cx="8470800" cy="556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Accia Flare Light"/>
              </a:rPr>
              <a:t>ЦЕЛЬ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52" name=""/>
          <p:cNvSpPr txBox="1"/>
          <p:nvPr/>
        </p:nvSpPr>
        <p:spPr>
          <a:xfrm>
            <a:off x="810000" y="5418000"/>
            <a:ext cx="8470800" cy="120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рассмотрение погребального инвентаря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как исторического источника по религиозным воззрениям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городского и сельского населения Европейского Боспора</a:t>
            </a:r>
            <a:endParaRPr b="0" lang="ru-R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ae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"/>
          <p:cNvSpPr/>
          <p:nvPr/>
        </p:nvSpPr>
        <p:spPr>
          <a:xfrm>
            <a:off x="3492000" y="2196000"/>
            <a:ext cx="1440000" cy="2556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4" name=""/>
          <p:cNvSpPr/>
          <p:nvPr/>
        </p:nvSpPr>
        <p:spPr>
          <a:xfrm>
            <a:off x="5112000" y="2196000"/>
            <a:ext cx="1440000" cy="2556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55" name=""/>
          <p:cNvSpPr/>
          <p:nvPr/>
        </p:nvSpPr>
        <p:spPr>
          <a:xfrm>
            <a:off x="6732000" y="2196000"/>
            <a:ext cx="1440000" cy="2556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6" name="" descr=""/>
          <p:cNvPicPr/>
          <p:nvPr/>
        </p:nvPicPr>
        <p:blipFill>
          <a:blip r:embed="rId1"/>
          <a:stretch/>
        </p:blipFill>
        <p:spPr>
          <a:xfrm>
            <a:off x="7128000" y="2376000"/>
            <a:ext cx="720000" cy="720000"/>
          </a:xfrm>
          <a:prstGeom prst="rect">
            <a:avLst/>
          </a:prstGeom>
          <a:ln w="0">
            <a:noFill/>
          </a:ln>
        </p:spPr>
      </p:pic>
      <p:sp>
        <p:nvSpPr>
          <p:cNvPr id="57" name=""/>
          <p:cNvSpPr/>
          <p:nvPr/>
        </p:nvSpPr>
        <p:spPr>
          <a:xfrm>
            <a:off x="1872000" y="2196000"/>
            <a:ext cx="1440000" cy="2556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58" name="" descr=""/>
          <p:cNvPicPr/>
          <p:nvPr/>
        </p:nvPicPr>
        <p:blipFill>
          <a:blip r:embed="rId2"/>
          <a:stretch/>
        </p:blipFill>
        <p:spPr>
          <a:xfrm>
            <a:off x="2232000" y="2376000"/>
            <a:ext cx="720000" cy="720000"/>
          </a:xfrm>
          <a:prstGeom prst="rect">
            <a:avLst/>
          </a:prstGeom>
          <a:ln w="0">
            <a:noFill/>
          </a:ln>
        </p:spPr>
      </p:pic>
      <p:pic>
        <p:nvPicPr>
          <p:cNvPr id="59" name="" descr=""/>
          <p:cNvPicPr/>
          <p:nvPr/>
        </p:nvPicPr>
        <p:blipFill>
          <a:blip r:embed="rId3"/>
          <a:stretch/>
        </p:blipFill>
        <p:spPr>
          <a:xfrm>
            <a:off x="3852000" y="2376000"/>
            <a:ext cx="720000" cy="720000"/>
          </a:xfrm>
          <a:prstGeom prst="rect">
            <a:avLst/>
          </a:prstGeom>
          <a:ln w="0">
            <a:noFill/>
          </a:ln>
        </p:spPr>
      </p:pic>
      <p:pic>
        <p:nvPicPr>
          <p:cNvPr id="60" name="" descr=""/>
          <p:cNvPicPr/>
          <p:nvPr/>
        </p:nvPicPr>
        <p:blipFill>
          <a:blip r:embed="rId4"/>
          <a:stretch/>
        </p:blipFill>
        <p:spPr>
          <a:xfrm>
            <a:off x="5472000" y="2376000"/>
            <a:ext cx="720000" cy="720000"/>
          </a:xfrm>
          <a:prstGeom prst="rect">
            <a:avLst/>
          </a:prstGeom>
          <a:ln w="0">
            <a:noFill/>
          </a:ln>
        </p:spPr>
      </p:pic>
      <p:sp>
        <p:nvSpPr>
          <p:cNvPr id="61" name=""/>
          <p:cNvSpPr txBox="1"/>
          <p:nvPr/>
        </p:nvSpPr>
        <p:spPr>
          <a:xfrm>
            <a:off x="1872000" y="3276000"/>
            <a:ext cx="1440000" cy="14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1250" spc="-1" strike="noStrike">
                <a:latin typeface="Accia Flare Light"/>
              </a:rPr>
              <a:t>теоретические аспекты изучения погребально-поминального обряда</a:t>
            </a:r>
            <a:endParaRPr b="0" lang="ru-RU" sz="1250" spc="-1" strike="noStrike">
              <a:latin typeface="Arial"/>
            </a:endParaRPr>
          </a:p>
        </p:txBody>
      </p:sp>
      <p:sp>
        <p:nvSpPr>
          <p:cNvPr id="62" name=""/>
          <p:cNvSpPr txBox="1"/>
          <p:nvPr/>
        </p:nvSpPr>
        <p:spPr>
          <a:xfrm>
            <a:off x="3492000" y="3276000"/>
            <a:ext cx="1440000" cy="14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1250" spc="-1" strike="noStrike">
                <a:latin typeface="Accia Flare Light"/>
              </a:rPr>
              <a:t>организация сакрального пространства некрополей</a:t>
            </a:r>
            <a:endParaRPr b="0" lang="ru-RU" sz="1250" spc="-1" strike="noStrike">
              <a:latin typeface="Arial"/>
            </a:endParaRPr>
          </a:p>
        </p:txBody>
      </p:sp>
      <p:sp>
        <p:nvSpPr>
          <p:cNvPr id="63" name=""/>
          <p:cNvSpPr txBox="1"/>
          <p:nvPr/>
        </p:nvSpPr>
        <p:spPr>
          <a:xfrm>
            <a:off x="5112000" y="3276000"/>
            <a:ext cx="1440000" cy="14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1250" spc="-1" strike="noStrike">
                <a:latin typeface="Accia Flare Light"/>
              </a:rPr>
              <a:t>способы обращения с телом умершего</a:t>
            </a:r>
            <a:endParaRPr b="0" lang="ru-RU" sz="1250" spc="-1" strike="noStrike">
              <a:latin typeface="Arial"/>
            </a:endParaRPr>
          </a:p>
        </p:txBody>
      </p:sp>
      <p:sp>
        <p:nvSpPr>
          <p:cNvPr id="64" name=""/>
          <p:cNvSpPr txBox="1"/>
          <p:nvPr/>
        </p:nvSpPr>
        <p:spPr>
          <a:xfrm>
            <a:off x="6732000" y="3276000"/>
            <a:ext cx="1440000" cy="14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1250" spc="-1" strike="noStrike">
                <a:latin typeface="Accia Flare Light"/>
              </a:rPr>
              <a:t>погребальный инвентарь</a:t>
            </a:r>
            <a:endParaRPr b="0" lang="ru-RU" sz="1250" spc="-1" strike="noStrike">
              <a:latin typeface="Arial"/>
            </a:endParaRPr>
          </a:p>
        </p:txBody>
      </p:sp>
      <p:sp>
        <p:nvSpPr>
          <p:cNvPr id="65" name=""/>
          <p:cNvSpPr/>
          <p:nvPr/>
        </p:nvSpPr>
        <p:spPr>
          <a:xfrm>
            <a:off x="1872000" y="540000"/>
            <a:ext cx="6300000" cy="556560"/>
          </a:xfrm>
          <a:prstGeom prst="rect">
            <a:avLst/>
          </a:prstGeom>
          <a:solidFill>
            <a:srgbClr val="af9f8c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6" name=""/>
          <p:cNvSpPr txBox="1"/>
          <p:nvPr/>
        </p:nvSpPr>
        <p:spPr>
          <a:xfrm>
            <a:off x="1872000" y="540000"/>
            <a:ext cx="6300000" cy="55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ГЛАВА 1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67" name=""/>
          <p:cNvSpPr/>
          <p:nvPr/>
        </p:nvSpPr>
        <p:spPr>
          <a:xfrm>
            <a:off x="1872000" y="1260000"/>
            <a:ext cx="6300000" cy="77544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68" name=""/>
          <p:cNvSpPr txBox="1"/>
          <p:nvPr/>
        </p:nvSpPr>
        <p:spPr>
          <a:xfrm>
            <a:off x="1872000" y="1243440"/>
            <a:ext cx="6300000" cy="73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buNone/>
            </a:pPr>
            <a:r>
              <a:rPr b="0" lang="ru-RU" sz="1250" spc="-1" strike="noStrike">
                <a:latin typeface="Accia Flare Light"/>
                <a:ea typeface="Noto Sans CJK SC"/>
              </a:rPr>
              <a:t>теоретические аспекты изучения погребально-поминального обряда</a:t>
            </a:r>
            <a:endParaRPr b="0" lang="ru-RU" sz="125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250" spc="-1" strike="noStrike">
                <a:latin typeface="Accia Flare Light"/>
                <a:ea typeface="Noto Sans CJK SC"/>
              </a:rPr>
              <a:t>как исторического источника по религиозным воззрениям жителей</a:t>
            </a:r>
            <a:endParaRPr b="0" lang="ru-RU" sz="1250" spc="-1" strike="noStrike">
              <a:latin typeface="Arial"/>
            </a:endParaRPr>
          </a:p>
          <a:p>
            <a:pPr algn="ctr">
              <a:lnSpc>
                <a:spcPct val="115000"/>
              </a:lnSpc>
              <a:spcAft>
                <a:spcPts val="283"/>
              </a:spcAft>
              <a:buNone/>
            </a:pPr>
            <a:r>
              <a:rPr b="0" lang="ru-RU" sz="1250" spc="-1" strike="noStrike">
                <a:latin typeface="Accia Flare Light"/>
                <a:ea typeface="Noto Sans CJK SC"/>
              </a:rPr>
              <a:t>Европейского Боспора</a:t>
            </a:r>
            <a:endParaRPr b="0" lang="ru-RU" sz="1250" spc="-1" strike="noStrike">
              <a:latin typeface="Arial"/>
            </a:endParaRPr>
          </a:p>
        </p:txBody>
      </p:sp>
      <p:sp>
        <p:nvSpPr>
          <p:cNvPr id="69" name=""/>
          <p:cNvSpPr/>
          <p:nvPr/>
        </p:nvSpPr>
        <p:spPr>
          <a:xfrm>
            <a:off x="3492000" y="4932000"/>
            <a:ext cx="4680000" cy="558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0" name=""/>
          <p:cNvSpPr txBox="1"/>
          <p:nvPr/>
        </p:nvSpPr>
        <p:spPr>
          <a:xfrm>
            <a:off x="3492000" y="4932000"/>
            <a:ext cx="4680000" cy="55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spcBef>
                <a:spcPts val="283"/>
              </a:spcBef>
              <a:buNone/>
            </a:pPr>
            <a:r>
              <a:rPr b="0" lang="ru-RU" sz="1250" spc="-1" strike="noStrike">
                <a:latin typeface="Accia Flare Light"/>
                <a:ea typeface="Noto Sans CJK SC"/>
              </a:rPr>
              <a:t>материальные составляющие</a:t>
            </a:r>
            <a:endParaRPr b="0" lang="ru-RU" sz="125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250" spc="-1" strike="noStrike">
                <a:latin typeface="Accia Flare Light"/>
                <a:ea typeface="Noto Sans CJK SC"/>
              </a:rPr>
              <a:t>погребально-поминального обряда</a:t>
            </a:r>
            <a:endParaRPr b="0" lang="ru-RU" sz="12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ae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"/>
          <p:cNvSpPr/>
          <p:nvPr/>
        </p:nvSpPr>
        <p:spPr>
          <a:xfrm>
            <a:off x="1893600" y="3168000"/>
            <a:ext cx="1440000" cy="2556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2" name="" descr=""/>
          <p:cNvPicPr/>
          <p:nvPr/>
        </p:nvPicPr>
        <p:blipFill>
          <a:blip r:embed="rId1"/>
          <a:stretch/>
        </p:blipFill>
        <p:spPr>
          <a:xfrm>
            <a:off x="8754120" y="4615200"/>
            <a:ext cx="706320" cy="716400"/>
          </a:xfrm>
          <a:prstGeom prst="rect">
            <a:avLst/>
          </a:prstGeom>
          <a:ln w="0">
            <a:noFill/>
          </a:ln>
        </p:spPr>
      </p:pic>
      <p:pic>
        <p:nvPicPr>
          <p:cNvPr id="73" name="" descr=""/>
          <p:cNvPicPr/>
          <p:nvPr/>
        </p:nvPicPr>
        <p:blipFill>
          <a:blip r:embed="rId2"/>
          <a:stretch/>
        </p:blipFill>
        <p:spPr>
          <a:xfrm>
            <a:off x="2246760" y="3348000"/>
            <a:ext cx="706320" cy="720000"/>
          </a:xfrm>
          <a:prstGeom prst="rect">
            <a:avLst/>
          </a:prstGeom>
          <a:ln w="0">
            <a:noFill/>
          </a:ln>
        </p:spPr>
      </p:pic>
      <p:sp>
        <p:nvSpPr>
          <p:cNvPr id="74" name=""/>
          <p:cNvSpPr/>
          <p:nvPr/>
        </p:nvSpPr>
        <p:spPr>
          <a:xfrm>
            <a:off x="273600" y="3168000"/>
            <a:ext cx="1440000" cy="2556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5" name="" descr=""/>
          <p:cNvPicPr/>
          <p:nvPr/>
        </p:nvPicPr>
        <p:blipFill>
          <a:blip r:embed="rId3"/>
          <a:stretch/>
        </p:blipFill>
        <p:spPr>
          <a:xfrm>
            <a:off x="626760" y="3348000"/>
            <a:ext cx="706320" cy="720000"/>
          </a:xfrm>
          <a:prstGeom prst="rect">
            <a:avLst/>
          </a:prstGeom>
          <a:ln w="0">
            <a:noFill/>
          </a:ln>
        </p:spPr>
      </p:pic>
      <p:sp>
        <p:nvSpPr>
          <p:cNvPr id="76" name=""/>
          <p:cNvSpPr/>
          <p:nvPr/>
        </p:nvSpPr>
        <p:spPr>
          <a:xfrm>
            <a:off x="3513600" y="3168000"/>
            <a:ext cx="1440000" cy="2556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7" name=""/>
          <p:cNvSpPr/>
          <p:nvPr/>
        </p:nvSpPr>
        <p:spPr>
          <a:xfrm>
            <a:off x="5133600" y="3168000"/>
            <a:ext cx="1440000" cy="2556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" name=""/>
          <p:cNvSpPr/>
          <p:nvPr/>
        </p:nvSpPr>
        <p:spPr>
          <a:xfrm>
            <a:off x="6753600" y="3168000"/>
            <a:ext cx="1440000" cy="2556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9" name=""/>
          <p:cNvSpPr/>
          <p:nvPr/>
        </p:nvSpPr>
        <p:spPr>
          <a:xfrm>
            <a:off x="8366400" y="3168000"/>
            <a:ext cx="1440000" cy="2556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80" name="" descr=""/>
          <p:cNvPicPr/>
          <p:nvPr/>
        </p:nvPicPr>
        <p:blipFill>
          <a:blip r:embed="rId4"/>
          <a:stretch/>
        </p:blipFill>
        <p:spPr>
          <a:xfrm>
            <a:off x="3902760" y="3348000"/>
            <a:ext cx="706680" cy="720000"/>
          </a:xfrm>
          <a:prstGeom prst="rect">
            <a:avLst/>
          </a:prstGeom>
          <a:ln w="0">
            <a:noFill/>
          </a:ln>
        </p:spPr>
      </p:pic>
      <p:pic>
        <p:nvPicPr>
          <p:cNvPr id="81" name="" descr=""/>
          <p:cNvPicPr/>
          <p:nvPr/>
        </p:nvPicPr>
        <p:blipFill>
          <a:blip r:embed="rId5"/>
          <a:stretch/>
        </p:blipFill>
        <p:spPr>
          <a:xfrm>
            <a:off x="8733600" y="3337200"/>
            <a:ext cx="720000" cy="730800"/>
          </a:xfrm>
          <a:prstGeom prst="rect">
            <a:avLst/>
          </a:prstGeom>
          <a:ln w="0">
            <a:noFill/>
          </a:ln>
        </p:spPr>
      </p:pic>
      <p:pic>
        <p:nvPicPr>
          <p:cNvPr id="82" name="" descr=""/>
          <p:cNvPicPr/>
          <p:nvPr/>
        </p:nvPicPr>
        <p:blipFill>
          <a:blip r:embed="rId6"/>
          <a:stretch/>
        </p:blipFill>
        <p:spPr>
          <a:xfrm>
            <a:off x="5486760" y="3348000"/>
            <a:ext cx="706680" cy="720000"/>
          </a:xfrm>
          <a:prstGeom prst="rect">
            <a:avLst/>
          </a:prstGeom>
          <a:ln w="0">
            <a:noFill/>
          </a:ln>
        </p:spPr>
      </p:pic>
      <p:pic>
        <p:nvPicPr>
          <p:cNvPr id="83" name="" descr=""/>
          <p:cNvPicPr/>
          <p:nvPr/>
        </p:nvPicPr>
        <p:blipFill>
          <a:blip r:embed="rId7"/>
          <a:stretch/>
        </p:blipFill>
        <p:spPr>
          <a:xfrm>
            <a:off x="7107120" y="3348000"/>
            <a:ext cx="706320" cy="720000"/>
          </a:xfrm>
          <a:prstGeom prst="rect">
            <a:avLst/>
          </a:prstGeom>
          <a:ln w="0">
            <a:noFill/>
          </a:ln>
        </p:spPr>
      </p:pic>
      <p:sp>
        <p:nvSpPr>
          <p:cNvPr id="84" name=""/>
          <p:cNvSpPr txBox="1"/>
          <p:nvPr/>
        </p:nvSpPr>
        <p:spPr>
          <a:xfrm>
            <a:off x="273600" y="4248000"/>
            <a:ext cx="1440000" cy="14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1250" spc="-1" strike="noStrike">
                <a:latin typeface="Accia Flare Light"/>
              </a:rPr>
              <a:t>изучение результатов археологических раскопок</a:t>
            </a:r>
            <a:endParaRPr b="0" lang="ru-RU" sz="1250" spc="-1" strike="noStrike">
              <a:latin typeface="Arial"/>
            </a:endParaRPr>
          </a:p>
        </p:txBody>
      </p:sp>
      <p:sp>
        <p:nvSpPr>
          <p:cNvPr id="85" name=""/>
          <p:cNvSpPr txBox="1"/>
          <p:nvPr/>
        </p:nvSpPr>
        <p:spPr>
          <a:xfrm>
            <a:off x="1893600" y="4248000"/>
            <a:ext cx="1440000" cy="14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1250" spc="-1" strike="noStrike">
                <a:latin typeface="Accia Flare Light"/>
              </a:rPr>
              <a:t>характеристика погребально-поминальных комплексов</a:t>
            </a:r>
            <a:endParaRPr b="0" lang="ru-RU" sz="1250" spc="-1" strike="noStrike">
              <a:latin typeface="Arial"/>
            </a:endParaRPr>
          </a:p>
        </p:txBody>
      </p:sp>
      <p:sp>
        <p:nvSpPr>
          <p:cNvPr id="86" name=""/>
          <p:cNvSpPr txBox="1"/>
          <p:nvPr/>
        </p:nvSpPr>
        <p:spPr>
          <a:xfrm>
            <a:off x="3513600" y="4248360"/>
            <a:ext cx="1440000" cy="14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spcAft>
                <a:spcPts val="850"/>
              </a:spcAft>
              <a:buNone/>
            </a:pPr>
            <a:r>
              <a:rPr b="0" lang="ru-RU" sz="1250" spc="-1" strike="noStrike">
                <a:latin typeface="Accia Flare Light"/>
              </a:rPr>
              <a:t>рассмотрение теорий семантического прочтения</a:t>
            </a:r>
            <a:endParaRPr b="0" lang="ru-RU" sz="1250" spc="-1" strike="noStrike">
              <a:latin typeface="Arial"/>
            </a:endParaRPr>
          </a:p>
        </p:txBody>
      </p:sp>
      <p:sp>
        <p:nvSpPr>
          <p:cNvPr id="87" name=""/>
          <p:cNvSpPr txBox="1"/>
          <p:nvPr/>
        </p:nvSpPr>
        <p:spPr>
          <a:xfrm>
            <a:off x="5133600" y="4248000"/>
            <a:ext cx="1440000" cy="14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1250" spc="-1" strike="noStrike">
                <a:latin typeface="Accia Flare Light"/>
              </a:rPr>
              <a:t>собственные выводы</a:t>
            </a:r>
            <a:endParaRPr b="0" lang="ru-RU" sz="1250" spc="-1" strike="noStrike">
              <a:latin typeface="Arial"/>
            </a:endParaRPr>
          </a:p>
        </p:txBody>
      </p:sp>
      <p:sp>
        <p:nvSpPr>
          <p:cNvPr id="88" name=""/>
          <p:cNvSpPr txBox="1"/>
          <p:nvPr/>
        </p:nvSpPr>
        <p:spPr>
          <a:xfrm>
            <a:off x="6753600" y="4248000"/>
            <a:ext cx="1440000" cy="14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1250" spc="-1" strike="noStrike">
                <a:latin typeface="Accia Flare Light"/>
              </a:rPr>
              <a:t>обращение к конкретным находкам</a:t>
            </a:r>
            <a:endParaRPr b="0" lang="ru-RU" sz="1250" spc="-1" strike="noStrike">
              <a:latin typeface="Arial"/>
            </a:endParaRPr>
          </a:p>
        </p:txBody>
      </p:sp>
      <p:sp>
        <p:nvSpPr>
          <p:cNvPr id="89" name=""/>
          <p:cNvSpPr txBox="1"/>
          <p:nvPr/>
        </p:nvSpPr>
        <p:spPr>
          <a:xfrm>
            <a:off x="8366400" y="4248000"/>
            <a:ext cx="1440000" cy="14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r>
              <a:rPr b="0" lang="ru-RU" sz="1250" spc="-1" strike="noStrike">
                <a:latin typeface="Accia Flare Light"/>
              </a:rPr>
              <a:t>обращение к произведениям античных авторов</a:t>
            </a:r>
            <a:endParaRPr b="0" lang="ru-RU" sz="1250" spc="-1" strike="noStrike">
              <a:latin typeface="Arial"/>
            </a:endParaRPr>
          </a:p>
        </p:txBody>
      </p:sp>
      <p:sp>
        <p:nvSpPr>
          <p:cNvPr id="90" name=""/>
          <p:cNvSpPr/>
          <p:nvPr/>
        </p:nvSpPr>
        <p:spPr>
          <a:xfrm>
            <a:off x="273600" y="540000"/>
            <a:ext cx="9532800" cy="556560"/>
          </a:xfrm>
          <a:prstGeom prst="rect">
            <a:avLst/>
          </a:prstGeom>
          <a:solidFill>
            <a:srgbClr val="af9f8c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1" name=""/>
          <p:cNvSpPr txBox="1"/>
          <p:nvPr/>
        </p:nvSpPr>
        <p:spPr>
          <a:xfrm>
            <a:off x="273600" y="540000"/>
            <a:ext cx="9532800" cy="55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ГЛАВА 2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92" name=""/>
          <p:cNvSpPr/>
          <p:nvPr/>
        </p:nvSpPr>
        <p:spPr>
          <a:xfrm>
            <a:off x="273600" y="1260000"/>
            <a:ext cx="9532800" cy="77544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3" name=""/>
          <p:cNvSpPr txBox="1"/>
          <p:nvPr/>
        </p:nvSpPr>
        <p:spPr>
          <a:xfrm>
            <a:off x="273600" y="1298880"/>
            <a:ext cx="9532800" cy="73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spcBef>
                <a:spcPts val="283"/>
              </a:spcBef>
              <a:buNone/>
            </a:pPr>
            <a:r>
              <a:rPr b="0" lang="ru-RU" sz="1250" spc="-1" strike="noStrike">
                <a:latin typeface="Accia Flare Light"/>
                <a:ea typeface="Noto Sans CJK SC"/>
              </a:rPr>
              <a:t>семантическое прочтение основных категорий погребального инвентаря</a:t>
            </a:r>
            <a:endParaRPr b="0" lang="ru-RU" sz="125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250" spc="-1" strike="noStrike">
                <a:latin typeface="Accia Flare Light"/>
                <a:ea typeface="Noto Sans CJK SC"/>
              </a:rPr>
              <a:t>по материалам античных некрополей Европейского Боспора</a:t>
            </a:r>
            <a:endParaRPr b="0" lang="ru-RU" sz="1250" spc="-1" strike="noStrike">
              <a:latin typeface="Arial"/>
            </a:endParaRPr>
          </a:p>
        </p:txBody>
      </p:sp>
      <p:sp>
        <p:nvSpPr>
          <p:cNvPr id="94" name=""/>
          <p:cNvSpPr/>
          <p:nvPr/>
        </p:nvSpPr>
        <p:spPr>
          <a:xfrm>
            <a:off x="252000" y="5904000"/>
            <a:ext cx="3060000" cy="558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5" name=""/>
          <p:cNvSpPr/>
          <p:nvPr/>
        </p:nvSpPr>
        <p:spPr>
          <a:xfrm>
            <a:off x="3513600" y="5904000"/>
            <a:ext cx="3060000" cy="558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6" name=""/>
          <p:cNvSpPr/>
          <p:nvPr/>
        </p:nvSpPr>
        <p:spPr>
          <a:xfrm>
            <a:off x="6753600" y="5904000"/>
            <a:ext cx="3060000" cy="558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97" name=""/>
          <p:cNvSpPr txBox="1"/>
          <p:nvPr/>
        </p:nvSpPr>
        <p:spPr>
          <a:xfrm>
            <a:off x="252000" y="5904000"/>
            <a:ext cx="3060000" cy="55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spcBef>
                <a:spcPts val="283"/>
              </a:spcBef>
              <a:buNone/>
            </a:pPr>
            <a:r>
              <a:rPr b="0" lang="ru-RU" sz="1250" spc="-1" strike="noStrike">
                <a:latin typeface="Accia Flare Light"/>
                <a:ea typeface="Noto Sans CJK SC"/>
              </a:rPr>
              <a:t>рассмотрение</a:t>
            </a:r>
            <a:endParaRPr b="0" lang="ru-RU" sz="125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250" spc="-1" strike="noStrike">
                <a:latin typeface="Accia Flare Light"/>
                <a:ea typeface="Noto Sans CJK SC"/>
              </a:rPr>
              <a:t>исторических источников</a:t>
            </a:r>
            <a:endParaRPr b="0" lang="ru-RU" sz="1250" spc="-1" strike="noStrike">
              <a:latin typeface="Arial"/>
            </a:endParaRPr>
          </a:p>
        </p:txBody>
      </p:sp>
      <p:sp>
        <p:nvSpPr>
          <p:cNvPr id="98" name=""/>
          <p:cNvSpPr txBox="1"/>
          <p:nvPr/>
        </p:nvSpPr>
        <p:spPr>
          <a:xfrm>
            <a:off x="3513600" y="5904000"/>
            <a:ext cx="3060000" cy="55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buNone/>
            </a:pPr>
            <a:r>
              <a:rPr b="0" lang="ru-RU" sz="1250" spc="-1" strike="noStrike">
                <a:latin typeface="Accia Flare Light"/>
                <a:ea typeface="Noto Sans CJK SC"/>
              </a:rPr>
              <a:t>интерпретация находок</a:t>
            </a:r>
            <a:endParaRPr b="0" lang="ru-RU" sz="1250" spc="-1" strike="noStrike">
              <a:latin typeface="Arial"/>
            </a:endParaRPr>
          </a:p>
        </p:txBody>
      </p:sp>
      <p:sp>
        <p:nvSpPr>
          <p:cNvPr id="99" name=""/>
          <p:cNvSpPr txBox="1"/>
          <p:nvPr/>
        </p:nvSpPr>
        <p:spPr>
          <a:xfrm>
            <a:off x="6753600" y="5905440"/>
            <a:ext cx="3060000" cy="55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buNone/>
            </a:pPr>
            <a:r>
              <a:rPr b="0" lang="ru-RU" sz="1250" spc="-1" strike="noStrike">
                <a:latin typeface="Accia Flare Light"/>
                <a:ea typeface="Noto Sans CJK SC"/>
              </a:rPr>
              <a:t>аргументация</a:t>
            </a:r>
            <a:endParaRPr b="0" lang="ru-RU" sz="125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250" spc="-1" strike="noStrike">
                <a:latin typeface="Accia Flare Light"/>
                <a:ea typeface="Noto Sans CJK SC"/>
              </a:rPr>
              <a:t>рассмотренных теорий</a:t>
            </a:r>
            <a:endParaRPr b="0" lang="ru-RU" sz="1250" spc="-1" strike="noStrike">
              <a:latin typeface="Arial"/>
            </a:endParaRPr>
          </a:p>
        </p:txBody>
      </p:sp>
      <p:sp>
        <p:nvSpPr>
          <p:cNvPr id="100" name=""/>
          <p:cNvSpPr/>
          <p:nvPr/>
        </p:nvSpPr>
        <p:spPr>
          <a:xfrm>
            <a:off x="273600" y="2196000"/>
            <a:ext cx="9532800" cy="77544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1" name=""/>
          <p:cNvSpPr/>
          <p:nvPr/>
        </p:nvSpPr>
        <p:spPr>
          <a:xfrm>
            <a:off x="360000" y="2304000"/>
            <a:ext cx="2887200" cy="558000"/>
          </a:xfrm>
          <a:prstGeom prst="rect">
            <a:avLst/>
          </a:prstGeom>
          <a:solidFill>
            <a:srgbClr val="eae6df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2" name=""/>
          <p:cNvSpPr/>
          <p:nvPr/>
        </p:nvSpPr>
        <p:spPr>
          <a:xfrm>
            <a:off x="3600000" y="2304000"/>
            <a:ext cx="2887200" cy="558000"/>
          </a:xfrm>
          <a:prstGeom prst="rect">
            <a:avLst/>
          </a:prstGeom>
          <a:solidFill>
            <a:srgbClr val="eae6df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3" name=""/>
          <p:cNvSpPr/>
          <p:nvPr/>
        </p:nvSpPr>
        <p:spPr>
          <a:xfrm>
            <a:off x="6840000" y="2304000"/>
            <a:ext cx="2887200" cy="558000"/>
          </a:xfrm>
          <a:prstGeom prst="rect">
            <a:avLst/>
          </a:prstGeom>
          <a:solidFill>
            <a:srgbClr val="eae6df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4" name=""/>
          <p:cNvSpPr txBox="1"/>
          <p:nvPr/>
        </p:nvSpPr>
        <p:spPr>
          <a:xfrm>
            <a:off x="3600000" y="2323440"/>
            <a:ext cx="2880000" cy="538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buNone/>
            </a:pPr>
            <a:r>
              <a:rPr b="0" lang="ru-RU" sz="1250" spc="-1" strike="noStrike">
                <a:latin typeface="Accia Flare Light"/>
                <a:ea typeface="Noto Sans CJK SC"/>
              </a:rPr>
              <a:t>нерукотворные материалы</a:t>
            </a:r>
            <a:endParaRPr b="0" lang="ru-RU" sz="1250" spc="-1" strike="noStrike">
              <a:latin typeface="Arial"/>
            </a:endParaRPr>
          </a:p>
        </p:txBody>
      </p:sp>
      <p:sp>
        <p:nvSpPr>
          <p:cNvPr id="105" name=""/>
          <p:cNvSpPr txBox="1"/>
          <p:nvPr/>
        </p:nvSpPr>
        <p:spPr>
          <a:xfrm>
            <a:off x="6847200" y="2304000"/>
            <a:ext cx="2880000" cy="55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buNone/>
            </a:pPr>
            <a:r>
              <a:rPr b="0" lang="ru-RU" sz="1250" spc="-1" strike="noStrike">
                <a:latin typeface="Accia Flare Light"/>
                <a:ea typeface="Noto Sans CJK SC"/>
              </a:rPr>
              <a:t>предметы</a:t>
            </a:r>
            <a:endParaRPr b="0" lang="ru-RU" sz="125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250" spc="-1" strike="noStrike">
                <a:latin typeface="Accia Flare Light"/>
                <a:ea typeface="Noto Sans CJK SC"/>
              </a:rPr>
              <a:t>материальной культуры</a:t>
            </a:r>
            <a:endParaRPr b="0" lang="ru-RU" sz="1250" spc="-1" strike="noStrike">
              <a:latin typeface="Arial"/>
            </a:endParaRPr>
          </a:p>
        </p:txBody>
      </p:sp>
      <p:sp>
        <p:nvSpPr>
          <p:cNvPr id="106" name=""/>
          <p:cNvSpPr txBox="1"/>
          <p:nvPr/>
        </p:nvSpPr>
        <p:spPr>
          <a:xfrm>
            <a:off x="360000" y="2305440"/>
            <a:ext cx="2880000" cy="55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buNone/>
            </a:pPr>
            <a:r>
              <a:rPr b="0" lang="ru-RU" sz="1250" spc="-1" strike="noStrike">
                <a:latin typeface="Accia Flare Light"/>
                <a:ea typeface="Noto Sans CJK SC"/>
              </a:rPr>
              <a:t>некоторые общие вопросы интерпретации находок</a:t>
            </a:r>
            <a:endParaRPr b="0" lang="ru-RU" sz="12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ae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"/>
          <p:cNvSpPr/>
          <p:nvPr/>
        </p:nvSpPr>
        <p:spPr>
          <a:xfrm flipH="1">
            <a:off x="594000" y="1566000"/>
            <a:ext cx="4356000" cy="5436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8" name=""/>
          <p:cNvSpPr/>
          <p:nvPr/>
        </p:nvSpPr>
        <p:spPr>
          <a:xfrm>
            <a:off x="5112000" y="1566000"/>
            <a:ext cx="4356000" cy="5436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09" name=""/>
          <p:cNvSpPr/>
          <p:nvPr/>
        </p:nvSpPr>
        <p:spPr>
          <a:xfrm>
            <a:off x="594000" y="540000"/>
            <a:ext cx="4356000" cy="846000"/>
          </a:xfrm>
          <a:prstGeom prst="rect">
            <a:avLst/>
          </a:prstGeom>
          <a:solidFill>
            <a:srgbClr val="af9f8c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0" name=""/>
          <p:cNvSpPr/>
          <p:nvPr/>
        </p:nvSpPr>
        <p:spPr>
          <a:xfrm>
            <a:off x="5130000" y="540000"/>
            <a:ext cx="4363200" cy="846000"/>
          </a:xfrm>
          <a:prstGeom prst="rect">
            <a:avLst/>
          </a:prstGeom>
          <a:solidFill>
            <a:srgbClr val="af9f8c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1" name=""/>
          <p:cNvSpPr txBox="1"/>
          <p:nvPr/>
        </p:nvSpPr>
        <p:spPr>
          <a:xfrm>
            <a:off x="594000" y="540000"/>
            <a:ext cx="4356000" cy="84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buNone/>
            </a:pPr>
            <a:r>
              <a:rPr b="0" lang="ru-RU" sz="1500" spc="-1" strike="noStrike">
                <a:latin typeface="Accia Flare Light"/>
              </a:rPr>
              <a:t>наиболее информативные публикации материалов археологических раскопок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12" name=""/>
          <p:cNvSpPr txBox="1"/>
          <p:nvPr/>
        </p:nvSpPr>
        <p:spPr>
          <a:xfrm>
            <a:off x="5130000" y="540000"/>
            <a:ext cx="4363200" cy="84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buNone/>
            </a:pPr>
            <a:r>
              <a:rPr b="0" lang="ru-RU" sz="1500" spc="-1" strike="noStrike">
                <a:latin typeface="Accia Flare Light"/>
              </a:rPr>
              <a:t>публикации материалов археологических раскопок, содержащие интерпретацию описываемых находок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13" name=""/>
          <p:cNvSpPr txBox="1"/>
          <p:nvPr/>
        </p:nvSpPr>
        <p:spPr>
          <a:xfrm>
            <a:off x="594000" y="1566000"/>
            <a:ext cx="4356000" cy="54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  <a:p>
            <a:pPr algn="ctr">
              <a:spcAft>
                <a:spcPts val="567"/>
              </a:spcAft>
              <a:buNone/>
            </a:pPr>
            <a:endParaRPr b="0" lang="ru-RU" sz="3200" spc="-1" strike="noStrike">
              <a:latin typeface="Arial"/>
            </a:endParaRPr>
          </a:p>
        </p:txBody>
      </p:sp>
      <p:sp>
        <p:nvSpPr>
          <p:cNvPr id="114" name=""/>
          <p:cNvSpPr txBox="1"/>
          <p:nvPr/>
        </p:nvSpPr>
        <p:spPr>
          <a:xfrm>
            <a:off x="5112000" y="1566000"/>
            <a:ext cx="4338000" cy="54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  <a:p>
            <a:pPr algn="ctr">
              <a:spcAft>
                <a:spcPts val="567"/>
              </a:spcAft>
              <a:buNone/>
            </a:pPr>
            <a:r>
              <a:rPr b="0" lang="ru-RU" sz="1800" spc="-1" strike="noStrike">
                <a:latin typeface="Accia Flare Light"/>
              </a:rPr>
              <a:t>Валентина Николаевна Корпусова</a:t>
            </a:r>
            <a:endParaRPr b="0" lang="ru-RU" sz="1800" spc="-1" strike="noStrike">
              <a:latin typeface="Arial"/>
            </a:endParaRPr>
          </a:p>
          <a:p>
            <a:pPr algn="ctr">
              <a:buNone/>
            </a:pPr>
            <a:r>
              <a:rPr b="0" lang="ru-RU" sz="1500" spc="-1" strike="noStrike">
                <a:latin typeface="Accia Flare Light"/>
              </a:rPr>
              <a:t>«Некрополь Золотое</a:t>
            </a:r>
            <a:endParaRPr b="0" lang="ru-RU" sz="1500" spc="-1" strike="noStrike">
              <a:latin typeface="Arial"/>
            </a:endParaRPr>
          </a:p>
          <a:p>
            <a:pPr algn="ctr">
              <a:buNone/>
            </a:pPr>
            <a:r>
              <a:rPr b="0" lang="ru-RU" sz="1500" spc="-1" strike="noStrike">
                <a:latin typeface="Accia Flare Light"/>
              </a:rPr>
              <a:t>(К этнокультурной истории</a:t>
            </a:r>
            <a:endParaRPr b="0" lang="ru-RU" sz="1500" spc="-1" strike="noStrike">
              <a:latin typeface="Arial"/>
            </a:endParaRPr>
          </a:p>
          <a:p>
            <a:pPr algn="ctr">
              <a:spcAft>
                <a:spcPts val="1701"/>
              </a:spcAft>
              <a:buNone/>
            </a:pPr>
            <a:r>
              <a:rPr b="0" lang="ru-RU" sz="1500" spc="-1" strike="noStrike">
                <a:latin typeface="Accia Flare Light"/>
              </a:rPr>
              <a:t>Европейского Боспора)»</a:t>
            </a:r>
            <a:endParaRPr b="0" lang="ru-RU" sz="1500" spc="-1" strike="noStrike">
              <a:latin typeface="Arial"/>
            </a:endParaRPr>
          </a:p>
          <a:p>
            <a:pPr algn="ctr">
              <a:spcAft>
                <a:spcPts val="567"/>
              </a:spcAft>
              <a:buNone/>
            </a:pPr>
            <a:r>
              <a:rPr b="0" lang="ru-RU" sz="1800" spc="-1" strike="noStrike">
                <a:latin typeface="Accia Flare Light"/>
              </a:rPr>
              <a:t>Николай Игоревич Винокуров</a:t>
            </a:r>
            <a:endParaRPr b="0" lang="ru-RU" sz="1800" spc="-1" strike="noStrike">
              <a:latin typeface="Arial"/>
            </a:endParaRPr>
          </a:p>
          <a:p>
            <a:pPr algn="ctr">
              <a:buNone/>
            </a:pPr>
            <a:r>
              <a:rPr b="0" lang="ru-RU" sz="1500" spc="-1" strike="noStrike">
                <a:latin typeface="Accia Flare Light"/>
              </a:rPr>
              <a:t>«Некрополь античного городища</a:t>
            </a:r>
            <a:endParaRPr b="0" lang="ru-RU" sz="1500" spc="-1" strike="noStrike">
              <a:latin typeface="Arial"/>
            </a:endParaRPr>
          </a:p>
          <a:p>
            <a:pPr algn="ctr">
              <a:buNone/>
            </a:pPr>
            <a:r>
              <a:rPr b="0" lang="ru-RU" sz="1500" spc="-1" strike="noStrike">
                <a:latin typeface="Accia Flare Light"/>
              </a:rPr>
              <a:t>Артезиан в Крымском Приазовье</a:t>
            </a:r>
            <a:endParaRPr b="0" lang="ru-RU" sz="1500" spc="-1" strike="noStrike">
              <a:latin typeface="Arial"/>
            </a:endParaRPr>
          </a:p>
          <a:p>
            <a:pPr algn="ctr">
              <a:buNone/>
            </a:pPr>
            <a:r>
              <a:rPr b="0" lang="ru-RU" sz="1500" spc="-1" strike="noStrike">
                <a:latin typeface="Accia Flare Light"/>
              </a:rPr>
              <a:t>(Материалы раскопок 1999</a:t>
            </a:r>
            <a:r>
              <a:rPr b="0" lang="ru-RU" sz="1500" spc="-1" strike="noStrike">
                <a:latin typeface="Accia Flare Light"/>
                <a:ea typeface="Accia Flare Light"/>
              </a:rPr>
              <a:t>−</a:t>
            </a:r>
            <a:r>
              <a:rPr b="0" lang="ru-RU" sz="1500" spc="-1" strike="noStrike">
                <a:latin typeface="Accia Flare Light"/>
              </a:rPr>
              <a:t>2007 гг.)»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15" name=""/>
          <p:cNvSpPr txBox="1"/>
          <p:nvPr/>
        </p:nvSpPr>
        <p:spPr>
          <a:xfrm>
            <a:off x="612000" y="1566000"/>
            <a:ext cx="4338000" cy="54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  <a:p>
            <a:pPr algn="ctr">
              <a:spcAft>
                <a:spcPts val="567"/>
              </a:spcAft>
              <a:buNone/>
            </a:pPr>
            <a:r>
              <a:rPr b="0" lang="ru-RU" sz="1800" spc="-1" strike="noStrike">
                <a:latin typeface="Accia Flare Light"/>
              </a:rPr>
              <a:t>Нонна Леонидовна Грач</a:t>
            </a:r>
            <a:endParaRPr b="0" lang="ru-RU" sz="1800" spc="-1" strike="noStrike">
              <a:latin typeface="Arial"/>
            </a:endParaRPr>
          </a:p>
          <a:p>
            <a:pPr algn="ctr">
              <a:spcAft>
                <a:spcPts val="1701"/>
              </a:spcAft>
              <a:buNone/>
            </a:pPr>
            <a:r>
              <a:rPr b="0" lang="ru-RU" sz="1500" spc="-1" strike="noStrike">
                <a:latin typeface="Accia Flare Light"/>
              </a:rPr>
              <a:t>«Некрополь Нимфея»</a:t>
            </a:r>
            <a:endParaRPr b="0" lang="ru-RU" sz="1500" spc="-1" strike="noStrike">
              <a:latin typeface="Arial"/>
            </a:endParaRPr>
          </a:p>
          <a:p>
            <a:pPr algn="ctr">
              <a:buNone/>
            </a:pPr>
            <a:r>
              <a:rPr b="0" lang="ru-RU" sz="1800" spc="-1" strike="noStrike">
                <a:latin typeface="Accia Flare Light"/>
              </a:rPr>
              <a:t>Материалы и исследования</a:t>
            </a:r>
            <a:endParaRPr b="0" lang="ru-RU" sz="1800" spc="-1" strike="noStrike">
              <a:latin typeface="Arial"/>
            </a:endParaRPr>
          </a:p>
          <a:p>
            <a:pPr algn="ctr">
              <a:spcAft>
                <a:spcPts val="567"/>
              </a:spcAft>
              <a:buNone/>
            </a:pPr>
            <a:r>
              <a:rPr b="0" lang="ru-RU" sz="1800" spc="-1" strike="noStrike">
                <a:latin typeface="Accia Flare Light"/>
              </a:rPr>
              <a:t>по археологии СССР</a:t>
            </a:r>
            <a:endParaRPr b="0" lang="ru-RU" sz="1800" spc="-1" strike="noStrike">
              <a:latin typeface="Arial"/>
            </a:endParaRPr>
          </a:p>
          <a:p>
            <a:pPr algn="ctr">
              <a:buNone/>
            </a:pPr>
            <a:r>
              <a:rPr b="0" lang="ru-RU" sz="1500" spc="-1" strike="noStrike">
                <a:latin typeface="Accia Flare Light"/>
                <a:ea typeface="Noto Sans CJK SC"/>
              </a:rPr>
              <a:t>«Некрополи боспорских городов»</a:t>
            </a:r>
            <a:endParaRPr b="0" lang="ru-RU" sz="1500" spc="-1" strike="noStrike">
              <a:latin typeface="Arial"/>
            </a:endParaRPr>
          </a:p>
          <a:p>
            <a:pPr algn="ctr">
              <a:buNone/>
            </a:pPr>
            <a:r>
              <a:rPr b="0" lang="ru-RU" sz="1500" spc="-1" strike="noStrike">
                <a:latin typeface="Accia Flare Light"/>
              </a:rPr>
              <a:t>«Материалы по археологии Северного Причерноморья в античную эпоху»</a:t>
            </a:r>
            <a:endParaRPr b="0" lang="ru-RU" sz="1500" spc="-1" strike="noStrike">
              <a:latin typeface="Arial"/>
            </a:endParaRPr>
          </a:p>
          <a:p>
            <a:pPr algn="ctr">
              <a:buNone/>
            </a:pPr>
            <a:r>
              <a:rPr b="0" lang="ru-RU" sz="1500" spc="-1" strike="noStrike">
                <a:latin typeface="Accia Flare Light"/>
              </a:rPr>
              <a:t>«Поселения и могильники Керченского полуострова начала н. э.»</a:t>
            </a:r>
            <a:endParaRPr b="0" lang="ru-RU" sz="1500" spc="-1" strike="noStrike">
              <a:latin typeface="Arial"/>
            </a:endParaRPr>
          </a:p>
          <a:p>
            <a:pPr algn="ctr">
              <a:buNone/>
            </a:pPr>
            <a:r>
              <a:rPr b="0" lang="ru-RU" sz="1500" spc="-1" strike="noStrike">
                <a:latin typeface="Accia Flare Light"/>
              </a:rPr>
              <a:t>«Пантикапей»</a:t>
            </a:r>
            <a:endParaRPr b="0" lang="ru-RU" sz="1500" spc="-1" strike="noStrike">
              <a:latin typeface="Arial"/>
            </a:endParaRPr>
          </a:p>
          <a:p>
            <a:pPr algn="ctr">
              <a:spcAft>
                <a:spcPts val="567"/>
              </a:spcAft>
              <a:buNone/>
            </a:pPr>
            <a:endParaRPr b="0" lang="ru-RU" sz="1500" spc="-1" strike="noStrike">
              <a:latin typeface="Arial"/>
            </a:endParaRPr>
          </a:p>
        </p:txBody>
      </p:sp>
      <p:pic>
        <p:nvPicPr>
          <p:cNvPr id="116" name="" descr=""/>
          <p:cNvPicPr/>
          <p:nvPr/>
        </p:nvPicPr>
        <p:blipFill>
          <a:blip r:embed="rId1">
            <a:lum bright="-7000" contrast="16000"/>
          </a:blip>
          <a:stretch/>
        </p:blipFill>
        <p:spPr>
          <a:xfrm flipH="1">
            <a:off x="684000" y="4014000"/>
            <a:ext cx="2052000" cy="2746800"/>
          </a:xfrm>
          <a:prstGeom prst="rect">
            <a:avLst/>
          </a:prstGeom>
          <a:ln w="0">
            <a:noFill/>
          </a:ln>
        </p:spPr>
      </p:pic>
      <p:grpSp>
        <p:nvGrpSpPr>
          <p:cNvPr id="117" name=""/>
          <p:cNvGrpSpPr/>
          <p:nvPr/>
        </p:nvGrpSpPr>
        <p:grpSpPr>
          <a:xfrm>
            <a:off x="7020000" y="3726000"/>
            <a:ext cx="2340000" cy="3117600"/>
            <a:chOff x="7020000" y="3726000"/>
            <a:chExt cx="2340000" cy="3117600"/>
          </a:xfrm>
        </p:grpSpPr>
        <p:pic>
          <p:nvPicPr>
            <p:cNvPr id="118" name="" descr=""/>
            <p:cNvPicPr/>
            <p:nvPr/>
          </p:nvPicPr>
          <p:blipFill>
            <a:blip r:embed="rId2">
              <a:alphaModFix amt="98000"/>
            </a:blip>
            <a:stretch/>
          </p:blipFill>
          <p:spPr>
            <a:xfrm>
              <a:off x="7740000" y="3726000"/>
              <a:ext cx="1620000" cy="3081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9" name="" descr=""/>
            <p:cNvPicPr/>
            <p:nvPr/>
          </p:nvPicPr>
          <p:blipFill>
            <a:blip r:embed="rId3"/>
            <a:stretch/>
          </p:blipFill>
          <p:spPr>
            <a:xfrm rot="20229000">
              <a:off x="7155720" y="5870160"/>
              <a:ext cx="778680" cy="85752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ae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"/>
          <p:cNvSpPr/>
          <p:nvPr/>
        </p:nvSpPr>
        <p:spPr>
          <a:xfrm flipH="1">
            <a:off x="594000" y="1566000"/>
            <a:ext cx="4356000" cy="5436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"/>
          <p:cNvSpPr/>
          <p:nvPr/>
        </p:nvSpPr>
        <p:spPr>
          <a:xfrm>
            <a:off x="5112000" y="1566000"/>
            <a:ext cx="4356000" cy="5436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2" name=""/>
          <p:cNvSpPr/>
          <p:nvPr/>
        </p:nvSpPr>
        <p:spPr>
          <a:xfrm>
            <a:off x="594000" y="540000"/>
            <a:ext cx="4356000" cy="846000"/>
          </a:xfrm>
          <a:prstGeom prst="rect">
            <a:avLst/>
          </a:prstGeom>
          <a:solidFill>
            <a:srgbClr val="af9f8c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3" name=""/>
          <p:cNvSpPr/>
          <p:nvPr/>
        </p:nvSpPr>
        <p:spPr>
          <a:xfrm>
            <a:off x="5130000" y="540000"/>
            <a:ext cx="4363200" cy="846000"/>
          </a:xfrm>
          <a:prstGeom prst="rect">
            <a:avLst/>
          </a:prstGeom>
          <a:solidFill>
            <a:srgbClr val="af9f8c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4" name=""/>
          <p:cNvSpPr txBox="1"/>
          <p:nvPr/>
        </p:nvSpPr>
        <p:spPr>
          <a:xfrm>
            <a:off x="594000" y="540000"/>
            <a:ext cx="4356000" cy="84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buNone/>
            </a:pPr>
            <a:r>
              <a:rPr b="0" lang="ru-RU" sz="1500" spc="-1" strike="noStrike">
                <a:latin typeface="Accia Flare Light"/>
              </a:rPr>
              <a:t>исследования, посвященные</a:t>
            </a:r>
            <a:endParaRPr b="0" lang="ru-RU" sz="15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500" spc="-1" strike="noStrike">
                <a:latin typeface="Accia Flare Light"/>
              </a:rPr>
              <a:t>рассмотрению сакрального</a:t>
            </a:r>
            <a:endParaRPr b="0" lang="ru-RU" sz="15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500" spc="-1" strike="noStrike">
                <a:latin typeface="Accia Flare Light"/>
              </a:rPr>
              <a:t>мировоззрения древних греков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25" name=""/>
          <p:cNvSpPr txBox="1"/>
          <p:nvPr/>
        </p:nvSpPr>
        <p:spPr>
          <a:xfrm>
            <a:off x="5130000" y="540000"/>
            <a:ext cx="4363200" cy="84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buNone/>
            </a:pPr>
            <a:r>
              <a:rPr b="0" lang="ru-RU" sz="1500" spc="-1" strike="noStrike">
                <a:latin typeface="Accia Flare Light"/>
              </a:rPr>
              <a:t>исследования, посвященные</a:t>
            </a:r>
            <a:endParaRPr b="0" lang="ru-RU" sz="15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500" spc="-1" strike="noStrike">
                <a:latin typeface="Accia Flare Light"/>
              </a:rPr>
              <a:t>общим вопросам истории и культуры северопонтийского региона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26" name=""/>
          <p:cNvSpPr txBox="1"/>
          <p:nvPr/>
        </p:nvSpPr>
        <p:spPr>
          <a:xfrm>
            <a:off x="594000" y="1566000"/>
            <a:ext cx="4356000" cy="54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  <a:p>
            <a:pPr algn="ctr">
              <a:spcAft>
                <a:spcPts val="567"/>
              </a:spcAft>
              <a:buNone/>
            </a:pPr>
            <a:r>
              <a:rPr b="0" lang="ru-RU" sz="1800" spc="-1" strike="noStrike">
                <a:latin typeface="Accia Flare Light"/>
              </a:rPr>
              <a:t>Мирча Элиаде</a:t>
            </a:r>
            <a:endParaRPr b="0" lang="ru-RU" sz="1800" spc="-1" strike="noStrike">
              <a:latin typeface="Arial"/>
            </a:endParaRPr>
          </a:p>
          <a:p>
            <a:pPr algn="ctr">
              <a:buNone/>
            </a:pPr>
            <a:r>
              <a:rPr b="0" lang="ru-RU" sz="1500" spc="-1" strike="noStrike">
                <a:latin typeface="Accia Flare Light"/>
              </a:rPr>
              <a:t>«Миф о вечном возвращении»</a:t>
            </a:r>
            <a:endParaRPr b="0" lang="ru-RU" sz="1500" spc="-1" strike="noStrike">
              <a:latin typeface="Arial"/>
            </a:endParaRPr>
          </a:p>
          <a:p>
            <a:pPr algn="ctr">
              <a:buNone/>
            </a:pPr>
            <a:r>
              <a:rPr b="0" lang="ru-RU" sz="1500" spc="-1" strike="noStrike">
                <a:latin typeface="Accia Flare Light"/>
              </a:rPr>
              <a:t>«Очерки сравнительного религиоведения»</a:t>
            </a:r>
            <a:endParaRPr b="0" lang="ru-RU" sz="1500" spc="-1" strike="noStrike">
              <a:latin typeface="Arial"/>
            </a:endParaRPr>
          </a:p>
          <a:p>
            <a:pPr algn="ctr">
              <a:spcAft>
                <a:spcPts val="1701"/>
              </a:spcAft>
              <a:buNone/>
            </a:pPr>
            <a:r>
              <a:rPr b="0" lang="ru-RU" sz="1500" spc="-1" strike="noStrike">
                <a:latin typeface="Accia Flare Light"/>
              </a:rPr>
              <a:t>«История веры и религиозных идей»</a:t>
            </a:r>
            <a:endParaRPr b="0" lang="ru-RU" sz="1500" spc="-1" strike="noStrike">
              <a:latin typeface="Arial"/>
            </a:endParaRPr>
          </a:p>
          <a:p>
            <a:pPr algn="ctr">
              <a:spcAft>
                <a:spcPts val="567"/>
              </a:spcAft>
              <a:buNone/>
            </a:pPr>
            <a:r>
              <a:rPr b="0" lang="ru-RU" sz="1800" spc="-1" strike="noStrike">
                <a:latin typeface="Accia Flare Light"/>
              </a:rPr>
              <a:t>Алексей Фёдорович Лосев</a:t>
            </a:r>
            <a:endParaRPr b="0" lang="ru-RU" sz="1800" spc="-1" strike="noStrike">
              <a:latin typeface="Arial"/>
            </a:endParaRPr>
          </a:p>
          <a:p>
            <a:pPr algn="ctr">
              <a:buNone/>
            </a:pPr>
            <a:r>
              <a:rPr b="0" lang="ru-RU" sz="1500" spc="-1" strike="noStrike">
                <a:latin typeface="Accia Flare Light"/>
              </a:rPr>
              <a:t>«Мифология греков и римлян»</a:t>
            </a:r>
            <a:endParaRPr b="0" lang="ru-RU" sz="1500" spc="-1" strike="noStrike">
              <a:latin typeface="Arial"/>
            </a:endParaRPr>
          </a:p>
          <a:p>
            <a:pPr algn="ctr">
              <a:buNone/>
            </a:pPr>
            <a:r>
              <a:rPr b="0" lang="ru-RU" sz="1500" spc="-1" strike="noStrike">
                <a:latin typeface="Accia Flare Light"/>
              </a:rPr>
              <a:t>«Очерки античного символизма и мифологии»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27" name=""/>
          <p:cNvSpPr txBox="1"/>
          <p:nvPr/>
        </p:nvSpPr>
        <p:spPr>
          <a:xfrm>
            <a:off x="5112000" y="1566000"/>
            <a:ext cx="4338000" cy="543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  <a:p>
            <a:pPr algn="ctr">
              <a:spcAft>
                <a:spcPts val="567"/>
              </a:spcAft>
              <a:buNone/>
            </a:pPr>
            <a:r>
              <a:rPr b="0" lang="ru-RU" sz="1800" spc="-1" strike="noStrike">
                <a:latin typeface="Accia Flare Light"/>
              </a:rPr>
              <a:t>Михаил Иванович Ростовцев</a:t>
            </a:r>
            <a:endParaRPr b="0" lang="ru-RU" sz="1800" spc="-1" strike="noStrike">
              <a:latin typeface="Arial"/>
            </a:endParaRPr>
          </a:p>
          <a:p>
            <a:pPr algn="ctr">
              <a:buNone/>
            </a:pPr>
            <a:r>
              <a:rPr b="0" lang="ru-RU" sz="1500" spc="-1" strike="noStrike">
                <a:latin typeface="Accia Flare Light"/>
              </a:rPr>
              <a:t>«Скифия и Боспор:</a:t>
            </a:r>
            <a:endParaRPr b="0" lang="ru-RU" sz="1500" spc="-1" strike="noStrike">
              <a:latin typeface="Arial"/>
            </a:endParaRPr>
          </a:p>
          <a:p>
            <a:pPr algn="ctr">
              <a:buNone/>
            </a:pPr>
            <a:r>
              <a:rPr b="0" lang="ru-RU" sz="1500" spc="-1" strike="noStrike">
                <a:latin typeface="Accia Flare Light"/>
              </a:rPr>
              <a:t>Критическое обозрение памятников литературных и археологических»</a:t>
            </a:r>
            <a:endParaRPr b="0" lang="ru-RU" sz="1500" spc="-1" strike="noStrike">
              <a:latin typeface="Arial"/>
            </a:endParaRPr>
          </a:p>
          <a:p>
            <a:pPr algn="ctr">
              <a:spcAft>
                <a:spcPts val="1701"/>
              </a:spcAft>
              <a:buNone/>
            </a:pPr>
            <a:r>
              <a:rPr b="0" lang="ru-RU" sz="1500" spc="-1" strike="noStrike">
                <a:latin typeface="Accia Flare Light"/>
              </a:rPr>
              <a:t>«Эллинство и иранство на юге России»</a:t>
            </a:r>
            <a:endParaRPr b="0" lang="ru-RU" sz="1500" spc="-1" strike="noStrike">
              <a:latin typeface="Arial"/>
            </a:endParaRPr>
          </a:p>
          <a:p>
            <a:pPr algn="ctr">
              <a:spcAft>
                <a:spcPts val="567"/>
              </a:spcAft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Виктор Францевич </a:t>
            </a:r>
            <a:r>
              <a:rPr b="0" lang="ru-RU" sz="1800" spc="-1" strike="noStrike">
                <a:latin typeface="Accia Flare Light"/>
              </a:rPr>
              <a:t>Гайдукевич</a:t>
            </a:r>
            <a:endParaRPr b="0" lang="ru-RU" sz="1800" spc="-1" strike="noStrike">
              <a:latin typeface="Arial"/>
            </a:endParaRPr>
          </a:p>
          <a:p>
            <a:pPr algn="ctr">
              <a:buNone/>
            </a:pPr>
            <a:r>
              <a:rPr b="0" lang="ru-RU" sz="1500" spc="-1" strike="noStrike">
                <a:latin typeface="Accia Flare Light"/>
              </a:rPr>
              <a:t>«Боспорское царство»</a:t>
            </a:r>
            <a:endParaRPr b="0" lang="ru-RU" sz="1500" spc="-1" strike="noStrike">
              <a:latin typeface="Arial"/>
            </a:endParaRPr>
          </a:p>
        </p:txBody>
      </p:sp>
      <p:pic>
        <p:nvPicPr>
          <p:cNvPr id="128" name="" descr=""/>
          <p:cNvPicPr/>
          <p:nvPr/>
        </p:nvPicPr>
        <p:blipFill>
          <a:blip r:embed="rId1"/>
          <a:stretch/>
        </p:blipFill>
        <p:spPr>
          <a:xfrm flipH="1">
            <a:off x="5256000" y="4122000"/>
            <a:ext cx="3924000" cy="2642400"/>
          </a:xfrm>
          <a:prstGeom prst="rect">
            <a:avLst/>
          </a:prstGeom>
          <a:ln w="0">
            <a:noFill/>
          </a:ln>
        </p:spPr>
      </p:pic>
      <p:pic>
        <p:nvPicPr>
          <p:cNvPr id="129" name="" descr=""/>
          <p:cNvPicPr/>
          <p:nvPr/>
        </p:nvPicPr>
        <p:blipFill>
          <a:blip r:embed="rId2"/>
          <a:stretch/>
        </p:blipFill>
        <p:spPr>
          <a:xfrm flipH="1">
            <a:off x="864000" y="4122000"/>
            <a:ext cx="2736000" cy="264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ae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"/>
          <p:cNvSpPr/>
          <p:nvPr/>
        </p:nvSpPr>
        <p:spPr>
          <a:xfrm>
            <a:off x="594000" y="1566000"/>
            <a:ext cx="4356000" cy="5436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1" name=""/>
          <p:cNvSpPr/>
          <p:nvPr/>
        </p:nvSpPr>
        <p:spPr>
          <a:xfrm>
            <a:off x="5130000" y="1566000"/>
            <a:ext cx="4356000" cy="5436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2" name=""/>
          <p:cNvSpPr/>
          <p:nvPr/>
        </p:nvSpPr>
        <p:spPr>
          <a:xfrm>
            <a:off x="594000" y="540000"/>
            <a:ext cx="4356000" cy="846000"/>
          </a:xfrm>
          <a:prstGeom prst="rect">
            <a:avLst/>
          </a:prstGeom>
          <a:solidFill>
            <a:srgbClr val="af9f8c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3" name=""/>
          <p:cNvSpPr/>
          <p:nvPr/>
        </p:nvSpPr>
        <p:spPr>
          <a:xfrm>
            <a:off x="5130000" y="540000"/>
            <a:ext cx="4363200" cy="846000"/>
          </a:xfrm>
          <a:prstGeom prst="rect">
            <a:avLst/>
          </a:prstGeom>
          <a:solidFill>
            <a:srgbClr val="af9f8c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4" name=""/>
          <p:cNvSpPr txBox="1"/>
          <p:nvPr/>
        </p:nvSpPr>
        <p:spPr>
          <a:xfrm>
            <a:off x="594000" y="540000"/>
            <a:ext cx="4356000" cy="846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buNone/>
            </a:pPr>
            <a:r>
              <a:rPr b="0" lang="ru-RU" sz="1500" spc="-1" strike="noStrike">
                <a:latin typeface="Accia Flare Light"/>
              </a:rPr>
              <a:t>исследования, посвященные</a:t>
            </a:r>
            <a:endParaRPr b="0" lang="ru-RU" sz="15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500" spc="-1" strike="noStrike">
                <a:latin typeface="Accia Flare Light"/>
              </a:rPr>
              <a:t>теоретическим аспектам изучения</a:t>
            </a:r>
            <a:endParaRPr b="0" lang="ru-RU" sz="15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500" spc="-1" strike="noStrike">
                <a:latin typeface="Accia Flare Light"/>
              </a:rPr>
              <a:t>материалов некрополей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35" name=""/>
          <p:cNvSpPr txBox="1"/>
          <p:nvPr/>
        </p:nvSpPr>
        <p:spPr>
          <a:xfrm>
            <a:off x="5130000" y="454680"/>
            <a:ext cx="4363200" cy="1017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buNone/>
            </a:pPr>
            <a:r>
              <a:rPr b="0" lang="ru-RU" sz="1500" spc="-1" strike="noStrike">
                <a:latin typeface="Accia Flare Light"/>
              </a:rPr>
              <a:t>исследования, посвященные</a:t>
            </a:r>
            <a:endParaRPr b="0" lang="ru-RU" sz="15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500" spc="-1" strike="noStrike">
                <a:latin typeface="Accia Flare Light"/>
              </a:rPr>
              <a:t>анализу погребально-поминального обряда </a:t>
            </a:r>
            <a:endParaRPr b="0" lang="ru-RU" sz="15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500" spc="-1" strike="noStrike">
                <a:latin typeface="Accia Flare Light"/>
              </a:rPr>
              <a:t>боспорских городов и сельских поселений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36" name=""/>
          <p:cNvSpPr txBox="1"/>
          <p:nvPr/>
        </p:nvSpPr>
        <p:spPr>
          <a:xfrm>
            <a:off x="612000" y="1566000"/>
            <a:ext cx="4338000" cy="54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buNone/>
            </a:pPr>
            <a:endParaRPr b="0" lang="ru-RU" sz="3200" spc="-1" strike="noStrike">
              <a:latin typeface="Arial"/>
            </a:endParaRPr>
          </a:p>
          <a:p>
            <a:pPr algn="ctr">
              <a:spcAft>
                <a:spcPts val="567"/>
              </a:spcAft>
              <a:buNone/>
            </a:pPr>
            <a:r>
              <a:rPr b="0" lang="ru-RU" sz="1800" spc="-1" strike="noStrike">
                <a:latin typeface="Accia Flare Light"/>
              </a:rPr>
              <a:t>Юрий Александрович Смирнов</a:t>
            </a:r>
            <a:endParaRPr b="0" lang="ru-RU" sz="1800" spc="-1" strike="noStrike">
              <a:latin typeface="Arial"/>
            </a:endParaRPr>
          </a:p>
          <a:p>
            <a:pPr algn="ctr">
              <a:buNone/>
            </a:pPr>
            <a:r>
              <a:rPr b="0" lang="ru-RU" sz="1500" spc="-1" strike="noStrike">
                <a:latin typeface="Accia Flare Light"/>
              </a:rPr>
              <a:t>«Лабиринт: Морфология</a:t>
            </a:r>
            <a:endParaRPr b="0" lang="ru-RU" sz="1500" spc="-1" strike="noStrike">
              <a:latin typeface="Arial"/>
            </a:endParaRPr>
          </a:p>
          <a:p>
            <a:pPr algn="ctr">
              <a:spcAft>
                <a:spcPts val="1701"/>
              </a:spcAft>
              <a:buNone/>
            </a:pPr>
            <a:r>
              <a:rPr b="0" lang="ru-RU" sz="1500" spc="-1" strike="noStrike">
                <a:latin typeface="Accia Flare Light"/>
              </a:rPr>
              <a:t>преднамеренного погребения. Исследование. Тексты. Словарь»</a:t>
            </a:r>
            <a:endParaRPr b="0" lang="ru-RU" sz="1500" spc="-1" strike="noStrike">
              <a:latin typeface="Arial"/>
            </a:endParaRPr>
          </a:p>
        </p:txBody>
      </p:sp>
      <p:sp>
        <p:nvSpPr>
          <p:cNvPr id="137" name=""/>
          <p:cNvSpPr txBox="1"/>
          <p:nvPr/>
        </p:nvSpPr>
        <p:spPr>
          <a:xfrm>
            <a:off x="5148000" y="1587600"/>
            <a:ext cx="4338000" cy="54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lnSpc>
                <a:spcPct val="115000"/>
              </a:lnSpc>
              <a:buNone/>
            </a:pPr>
            <a:endParaRPr b="0" lang="ru-RU" sz="3200" spc="-1" strike="noStrike">
              <a:latin typeface="Arial"/>
            </a:endParaRPr>
          </a:p>
          <a:p>
            <a:pPr algn="ctr">
              <a:lnSpc>
                <a:spcPct val="115000"/>
              </a:lnSpc>
              <a:spcAft>
                <a:spcPts val="567"/>
              </a:spcAft>
              <a:buNone/>
            </a:pPr>
            <a:r>
              <a:rPr b="0" lang="ru-RU" sz="1800" spc="-1" strike="noStrike">
                <a:latin typeface="Accia Flare Light"/>
              </a:rPr>
              <a:t>Николай Игоревич Сударев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500" spc="-1" strike="noStrike">
                <a:latin typeface="Accia Flare Light"/>
              </a:rPr>
              <a:t>«Грунтовые некрополи боспорских</a:t>
            </a:r>
            <a:endParaRPr b="0" lang="ru-RU" sz="15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500" spc="-1" strike="noStrike">
                <a:latin typeface="Accia Flare Light"/>
              </a:rPr>
              <a:t>городов VI−II вв. до н. э.</a:t>
            </a:r>
            <a:endParaRPr b="0" lang="ru-RU" sz="1500" spc="-1" strike="noStrike">
              <a:latin typeface="Arial"/>
            </a:endParaRPr>
          </a:p>
          <a:p>
            <a:pPr algn="ctr">
              <a:lnSpc>
                <a:spcPct val="115000"/>
              </a:lnSpc>
              <a:spcAft>
                <a:spcPts val="1701"/>
              </a:spcAft>
              <a:buNone/>
            </a:pPr>
            <a:r>
              <a:rPr b="0" lang="ru-RU" sz="1500" spc="-1" strike="noStrike">
                <a:latin typeface="Accia Flare Light"/>
              </a:rPr>
              <a:t>как исторический источник»</a:t>
            </a:r>
            <a:endParaRPr b="0" lang="ru-RU" sz="15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800" spc="-1" strike="noStrike">
                <a:latin typeface="Accia Flare Light"/>
              </a:rPr>
              <a:t>Ирина Александровна Тульпе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800" spc="-1" strike="noStrike">
                <a:latin typeface="Accia Flare Light"/>
              </a:rPr>
              <a:t>Наталья Владимировна Молева</a:t>
            </a:r>
            <a:endParaRPr b="0" lang="ru-RU" sz="1800" spc="-1" strike="noStrike">
              <a:latin typeface="Arial"/>
            </a:endParaRPr>
          </a:p>
          <a:p>
            <a:pPr algn="ctr">
              <a:lnSpc>
                <a:spcPct val="115000"/>
              </a:lnSpc>
              <a:spcAft>
                <a:spcPts val="1701"/>
              </a:spcAft>
              <a:buNone/>
            </a:pPr>
            <a:r>
              <a:rPr b="0" lang="ru-RU" sz="1800" spc="-1" strike="noStrike">
                <a:latin typeface="Accia Flare Light"/>
              </a:rPr>
              <a:t>Наталья Владимировна Кузина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38" name="" descr=""/>
          <p:cNvPicPr/>
          <p:nvPr/>
        </p:nvPicPr>
        <p:blipFill>
          <a:blip r:embed="rId1"/>
          <a:stretch/>
        </p:blipFill>
        <p:spPr>
          <a:xfrm flipH="1" rot="5400000">
            <a:off x="6193800" y="3749400"/>
            <a:ext cx="2145600" cy="4042800"/>
          </a:xfrm>
          <a:prstGeom prst="rect">
            <a:avLst/>
          </a:prstGeom>
          <a:ln w="0">
            <a:noFill/>
          </a:ln>
        </p:spPr>
      </p:pic>
      <p:pic>
        <p:nvPicPr>
          <p:cNvPr id="139" name="" descr=""/>
          <p:cNvPicPr/>
          <p:nvPr/>
        </p:nvPicPr>
        <p:blipFill>
          <a:blip r:embed="rId2"/>
          <a:stretch/>
        </p:blipFill>
        <p:spPr>
          <a:xfrm flipH="1">
            <a:off x="594000" y="3816000"/>
            <a:ext cx="2520000" cy="3006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ae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"/>
          <p:cNvSpPr/>
          <p:nvPr/>
        </p:nvSpPr>
        <p:spPr>
          <a:xfrm>
            <a:off x="3492000" y="2880000"/>
            <a:ext cx="3060000" cy="4158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1" name=""/>
          <p:cNvSpPr/>
          <p:nvPr/>
        </p:nvSpPr>
        <p:spPr>
          <a:xfrm>
            <a:off x="252000" y="2880000"/>
            <a:ext cx="3060000" cy="4158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2" name=""/>
          <p:cNvSpPr/>
          <p:nvPr/>
        </p:nvSpPr>
        <p:spPr>
          <a:xfrm>
            <a:off x="6732000" y="558000"/>
            <a:ext cx="3060000" cy="556560"/>
          </a:xfrm>
          <a:prstGeom prst="rect">
            <a:avLst/>
          </a:prstGeom>
          <a:solidFill>
            <a:srgbClr val="af9f8c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3" name=""/>
          <p:cNvSpPr/>
          <p:nvPr/>
        </p:nvSpPr>
        <p:spPr>
          <a:xfrm>
            <a:off x="6732000" y="2880000"/>
            <a:ext cx="3060000" cy="4158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4" name=""/>
          <p:cNvSpPr/>
          <p:nvPr/>
        </p:nvSpPr>
        <p:spPr>
          <a:xfrm>
            <a:off x="252000" y="558000"/>
            <a:ext cx="3060000" cy="556560"/>
          </a:xfrm>
          <a:prstGeom prst="rect">
            <a:avLst/>
          </a:prstGeom>
          <a:solidFill>
            <a:srgbClr val="af9f8c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45" name=""/>
          <p:cNvSpPr/>
          <p:nvPr/>
        </p:nvSpPr>
        <p:spPr>
          <a:xfrm>
            <a:off x="3492000" y="558000"/>
            <a:ext cx="3060000" cy="556560"/>
          </a:xfrm>
          <a:prstGeom prst="rect">
            <a:avLst/>
          </a:prstGeom>
          <a:solidFill>
            <a:srgbClr val="af9f8c">
              <a:alpha val="70000"/>
            </a:srgb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46" name="" descr=""/>
          <p:cNvPicPr/>
          <p:nvPr/>
        </p:nvPicPr>
        <p:blipFill>
          <a:blip r:embed="rId1"/>
          <a:stretch/>
        </p:blipFill>
        <p:spPr>
          <a:xfrm rot="12119400">
            <a:off x="3813840" y="3534120"/>
            <a:ext cx="2667960" cy="700560"/>
          </a:xfrm>
          <a:prstGeom prst="rect">
            <a:avLst/>
          </a:prstGeom>
          <a:ln w="0">
            <a:noFill/>
          </a:ln>
        </p:spPr>
      </p:pic>
      <p:pic>
        <p:nvPicPr>
          <p:cNvPr id="147" name="" descr=""/>
          <p:cNvPicPr/>
          <p:nvPr/>
        </p:nvPicPr>
        <p:blipFill>
          <a:blip r:embed="rId2"/>
          <a:srcRect l="16442" t="18174" r="9552" b="9106"/>
          <a:stretch/>
        </p:blipFill>
        <p:spPr>
          <a:xfrm>
            <a:off x="360000" y="3060000"/>
            <a:ext cx="1591200" cy="1413360"/>
          </a:xfrm>
          <a:prstGeom prst="rect">
            <a:avLst/>
          </a:prstGeom>
          <a:ln w="0">
            <a:noFill/>
          </a:ln>
        </p:spPr>
      </p:pic>
      <p:pic>
        <p:nvPicPr>
          <p:cNvPr id="148" name="" descr=""/>
          <p:cNvPicPr/>
          <p:nvPr/>
        </p:nvPicPr>
        <p:blipFill>
          <a:blip r:embed="rId3"/>
          <a:srcRect l="5803" t="14044" r="17136" b="7826"/>
          <a:stretch/>
        </p:blipFill>
        <p:spPr>
          <a:xfrm>
            <a:off x="1764000" y="3142800"/>
            <a:ext cx="1548000" cy="1717200"/>
          </a:xfrm>
          <a:prstGeom prst="rect">
            <a:avLst/>
          </a:prstGeom>
          <a:ln w="0">
            <a:noFill/>
          </a:ln>
        </p:spPr>
      </p:pic>
      <p:pic>
        <p:nvPicPr>
          <p:cNvPr id="149" name="" descr=""/>
          <p:cNvPicPr/>
          <p:nvPr/>
        </p:nvPicPr>
        <p:blipFill>
          <a:blip r:embed="rId4"/>
          <a:stretch/>
        </p:blipFill>
        <p:spPr>
          <a:xfrm>
            <a:off x="3672000" y="3960000"/>
            <a:ext cx="1540800" cy="1116000"/>
          </a:xfrm>
          <a:prstGeom prst="rect">
            <a:avLst/>
          </a:prstGeom>
          <a:ln w="0">
            <a:noFill/>
          </a:ln>
        </p:spPr>
      </p:pic>
      <p:pic>
        <p:nvPicPr>
          <p:cNvPr id="150" name="" descr=""/>
          <p:cNvPicPr/>
          <p:nvPr/>
        </p:nvPicPr>
        <p:blipFill>
          <a:blip r:embed="rId5"/>
          <a:srcRect l="5728" t="5462" r="14067" b="8607"/>
          <a:stretch/>
        </p:blipFill>
        <p:spPr>
          <a:xfrm rot="12000000">
            <a:off x="4546080" y="4599360"/>
            <a:ext cx="1870560" cy="1335960"/>
          </a:xfrm>
          <a:prstGeom prst="rect">
            <a:avLst/>
          </a:prstGeom>
          <a:ln w="0">
            <a:noFill/>
          </a:ln>
        </p:spPr>
      </p:pic>
      <p:pic>
        <p:nvPicPr>
          <p:cNvPr id="151" name="" descr=""/>
          <p:cNvPicPr/>
          <p:nvPr/>
        </p:nvPicPr>
        <p:blipFill>
          <a:blip r:embed="rId6"/>
          <a:stretch/>
        </p:blipFill>
        <p:spPr>
          <a:xfrm rot="10800000">
            <a:off x="6903720" y="4830480"/>
            <a:ext cx="961920" cy="650160"/>
          </a:xfrm>
          <a:prstGeom prst="rect">
            <a:avLst/>
          </a:prstGeom>
          <a:ln w="0">
            <a:noFill/>
          </a:ln>
        </p:spPr>
      </p:pic>
      <p:sp>
        <p:nvSpPr>
          <p:cNvPr id="152" name=""/>
          <p:cNvSpPr txBox="1"/>
          <p:nvPr/>
        </p:nvSpPr>
        <p:spPr>
          <a:xfrm>
            <a:off x="252000" y="558000"/>
            <a:ext cx="3060000" cy="55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ИСТОЧНИКИ БЫТИЯ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3" name=""/>
          <p:cNvSpPr txBox="1"/>
          <p:nvPr/>
        </p:nvSpPr>
        <p:spPr>
          <a:xfrm>
            <a:off x="3492000" y="558000"/>
            <a:ext cx="3060000" cy="55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МЕДИАТОРЫ</a:t>
            </a:r>
            <a:endParaRPr b="0" lang="ru-RU" sz="1800" spc="-1" strike="noStrike">
              <a:latin typeface="Arial"/>
            </a:endParaRPr>
          </a:p>
        </p:txBody>
      </p:sp>
      <p:sp>
        <p:nvSpPr>
          <p:cNvPr id="154" name=""/>
          <p:cNvSpPr txBox="1"/>
          <p:nvPr/>
        </p:nvSpPr>
        <p:spPr>
          <a:xfrm>
            <a:off x="6732000" y="558000"/>
            <a:ext cx="3060000" cy="55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  <a:buNone/>
            </a:pPr>
            <a:r>
              <a:rPr b="0" lang="ru-RU" sz="1800" spc="-1" strike="noStrike">
                <a:latin typeface="Accia Flare Light"/>
                <a:ea typeface="Noto Sans CJK SC"/>
              </a:rPr>
              <a:t>АПОТРОПЕИ</a:t>
            </a:r>
            <a:endParaRPr b="0" lang="ru-RU" sz="1800" spc="-1" strike="noStrike">
              <a:latin typeface="Arial"/>
            </a:endParaRPr>
          </a:p>
        </p:txBody>
      </p:sp>
      <p:pic>
        <p:nvPicPr>
          <p:cNvPr id="155" name="" descr=""/>
          <p:cNvPicPr/>
          <p:nvPr/>
        </p:nvPicPr>
        <p:blipFill>
          <a:blip r:embed="rId7"/>
          <a:srcRect l="4790" t="9576" r="7042" b="9471"/>
          <a:stretch/>
        </p:blipFill>
        <p:spPr>
          <a:xfrm>
            <a:off x="6768000" y="3063600"/>
            <a:ext cx="1440000" cy="1476000"/>
          </a:xfrm>
          <a:prstGeom prst="rect">
            <a:avLst/>
          </a:prstGeom>
          <a:ln w="0">
            <a:noFill/>
          </a:ln>
        </p:spPr>
      </p:pic>
      <p:pic>
        <p:nvPicPr>
          <p:cNvPr id="156" name="" descr=""/>
          <p:cNvPicPr/>
          <p:nvPr/>
        </p:nvPicPr>
        <p:blipFill>
          <a:blip r:embed="rId8"/>
          <a:stretch/>
        </p:blipFill>
        <p:spPr>
          <a:xfrm>
            <a:off x="432720" y="4359600"/>
            <a:ext cx="1946880" cy="1220400"/>
          </a:xfrm>
          <a:prstGeom prst="rect">
            <a:avLst/>
          </a:prstGeom>
          <a:ln w="0">
            <a:noFill/>
          </a:ln>
        </p:spPr>
      </p:pic>
      <p:sp>
        <p:nvSpPr>
          <p:cNvPr id="157" name=""/>
          <p:cNvSpPr txBox="1"/>
          <p:nvPr/>
        </p:nvSpPr>
        <p:spPr>
          <a:xfrm>
            <a:off x="252000" y="5580000"/>
            <a:ext cx="3060000" cy="14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spcBef>
                <a:spcPts val="283"/>
              </a:spcBef>
              <a:buNone/>
            </a:pPr>
            <a:r>
              <a:rPr b="0" lang="ru-RU" sz="1350" spc="-1" strike="noStrike">
                <a:latin typeface="Accia Flare Light"/>
                <a:ea typeface="Noto Sans CJK SC"/>
              </a:rPr>
              <a:t>раковина каури</a:t>
            </a:r>
            <a:endParaRPr b="0" lang="ru-RU" sz="135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350" spc="-1" strike="noStrike">
                <a:latin typeface="Accia Flare Light"/>
                <a:ea typeface="Noto Sans CJK SC"/>
              </a:rPr>
              <a:t>с просверленным отверстием,</a:t>
            </a:r>
            <a:endParaRPr b="0" lang="ru-RU" sz="135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350" spc="-1" strike="noStrike">
                <a:latin typeface="Accia Flare Light"/>
                <a:ea typeface="Noto Sans CJK SC"/>
              </a:rPr>
              <a:t>раковина серцевидки,</a:t>
            </a:r>
            <a:endParaRPr b="0" lang="ru-RU" sz="1350" spc="-1" strike="noStrike">
              <a:latin typeface="Arial"/>
            </a:endParaRPr>
          </a:p>
          <a:p>
            <a:pPr algn="ctr">
              <a:lnSpc>
                <a:spcPct val="115000"/>
              </a:lnSpc>
              <a:spcAft>
                <a:spcPts val="567"/>
              </a:spcAft>
              <a:buNone/>
            </a:pPr>
            <a:r>
              <a:rPr b="0" lang="ru-RU" sz="1350" spc="-1" strike="noStrike">
                <a:latin typeface="Accia Flare Light"/>
                <a:ea typeface="Noto Sans CJK SC"/>
              </a:rPr>
              <a:t>галька овальная с углублением</a:t>
            </a:r>
            <a:endParaRPr b="0" lang="ru-RU" sz="1350" spc="-1" strike="noStrike">
              <a:latin typeface="Arial"/>
            </a:endParaRPr>
          </a:p>
          <a:p>
            <a:pPr algn="ctr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  <a:buNone/>
            </a:pPr>
            <a:r>
              <a:rPr b="0" lang="ru-RU" sz="1350" spc="-1" strike="noStrike">
                <a:latin typeface="Accia Flare Light"/>
                <a:ea typeface="Noto Sans CJK SC"/>
              </a:rPr>
              <a:t>некрополь Нимфея</a:t>
            </a:r>
            <a:endParaRPr b="0" lang="ru-RU" sz="1350" spc="-1" strike="noStrike">
              <a:latin typeface="Arial"/>
            </a:endParaRPr>
          </a:p>
        </p:txBody>
      </p:sp>
      <p:sp>
        <p:nvSpPr>
          <p:cNvPr id="158" name=""/>
          <p:cNvSpPr txBox="1"/>
          <p:nvPr/>
        </p:nvSpPr>
        <p:spPr>
          <a:xfrm>
            <a:off x="3492000" y="5598000"/>
            <a:ext cx="3060000" cy="14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spcBef>
                <a:spcPts val="283"/>
              </a:spcBef>
              <a:buNone/>
            </a:pPr>
            <a:r>
              <a:rPr b="0" lang="ru-RU" sz="1350" spc="-1" strike="noStrike">
                <a:latin typeface="Accia Flare Light"/>
                <a:ea typeface="Noto Sans CJK SC"/>
              </a:rPr>
              <a:t>веретено деревянное,</a:t>
            </a:r>
            <a:endParaRPr b="0" lang="ru-RU" sz="135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350" spc="-1" strike="noStrike">
                <a:latin typeface="Accia Flare Light"/>
                <a:ea typeface="Noto Sans CJK SC"/>
              </a:rPr>
              <a:t>пряслице биконическое,</a:t>
            </a:r>
            <a:endParaRPr b="0" lang="ru-RU" sz="1350" spc="-1" strike="noStrike">
              <a:latin typeface="Arial"/>
            </a:endParaRPr>
          </a:p>
          <a:p>
            <a:pPr algn="ctr">
              <a:lnSpc>
                <a:spcPct val="115000"/>
              </a:lnSpc>
              <a:spcAft>
                <a:spcPts val="567"/>
              </a:spcAft>
              <a:buNone/>
            </a:pPr>
            <a:r>
              <a:rPr b="0" lang="ru-RU" sz="1350" spc="-1" strike="noStrike">
                <a:latin typeface="Accia Flare Light"/>
                <a:ea typeface="Noto Sans CJK SC"/>
              </a:rPr>
              <a:t>игла из кости</a:t>
            </a:r>
            <a:endParaRPr b="0" lang="ru-RU" sz="1350" spc="-1" strike="noStrike">
              <a:latin typeface="Arial"/>
            </a:endParaRPr>
          </a:p>
          <a:p>
            <a:pPr algn="ctr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  <a:buNone/>
            </a:pPr>
            <a:r>
              <a:rPr b="0" lang="ru-RU" sz="1350" spc="-1" strike="noStrike">
                <a:latin typeface="Accia Flare Light"/>
                <a:ea typeface="Noto Sans CJK SC"/>
              </a:rPr>
              <a:t>некрополь Нимфея</a:t>
            </a:r>
            <a:endParaRPr b="0" lang="ru-RU" sz="1350" spc="-1" strike="noStrike">
              <a:latin typeface="Arial"/>
            </a:endParaRPr>
          </a:p>
        </p:txBody>
      </p:sp>
      <p:sp>
        <p:nvSpPr>
          <p:cNvPr id="159" name=""/>
          <p:cNvSpPr txBox="1"/>
          <p:nvPr/>
        </p:nvSpPr>
        <p:spPr>
          <a:xfrm>
            <a:off x="6732000" y="5598000"/>
            <a:ext cx="3060000" cy="14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spcBef>
                <a:spcPts val="283"/>
              </a:spcBef>
              <a:buNone/>
            </a:pPr>
            <a:r>
              <a:rPr b="0" lang="ru-RU" sz="1350" spc="-1" strike="noStrike">
                <a:latin typeface="Accia Flare Light"/>
                <a:ea typeface="Noto Sans CJK SC"/>
              </a:rPr>
              <a:t>маски Медузы Горгоны,</a:t>
            </a:r>
            <a:endParaRPr b="0" lang="ru-RU" sz="1350" spc="-1" strike="noStrike">
              <a:latin typeface="Arial"/>
            </a:endParaRPr>
          </a:p>
          <a:p>
            <a:pPr algn="ctr">
              <a:lnSpc>
                <a:spcPct val="115000"/>
              </a:lnSpc>
              <a:spcAft>
                <a:spcPts val="567"/>
              </a:spcAft>
              <a:buNone/>
            </a:pPr>
            <a:r>
              <a:rPr b="0" lang="ru-RU" sz="1350" spc="-1" strike="noStrike">
                <a:latin typeface="Accia Flare Light"/>
                <a:ea typeface="Noto Sans CJK SC"/>
              </a:rPr>
              <a:t>астрагал с двумя стесанными боковыми гранями</a:t>
            </a:r>
            <a:endParaRPr b="0" lang="ru-RU" sz="1350" spc="-1" strike="noStrike">
              <a:latin typeface="Arial"/>
            </a:endParaRPr>
          </a:p>
          <a:p>
            <a:pPr algn="ctr">
              <a:lnSpc>
                <a:spcPct val="115000"/>
              </a:lnSpc>
              <a:spcBef>
                <a:spcPts val="283"/>
              </a:spcBef>
              <a:buNone/>
            </a:pPr>
            <a:r>
              <a:rPr b="0" lang="ru-RU" sz="1350" spc="-1" strike="noStrike">
                <a:latin typeface="Accia Flare Light"/>
                <a:ea typeface="Noto Sans CJK SC"/>
              </a:rPr>
              <a:t>некрополь Нимфея,</a:t>
            </a:r>
            <a:endParaRPr b="0" lang="ru-RU" sz="1350" spc="-1" strike="noStrike">
              <a:latin typeface="Arial"/>
            </a:endParaRPr>
          </a:p>
          <a:p>
            <a:pPr algn="ctr">
              <a:lnSpc>
                <a:spcPct val="115000"/>
              </a:lnSpc>
              <a:spcAft>
                <a:spcPts val="283"/>
              </a:spcAft>
              <a:buNone/>
            </a:pPr>
            <a:r>
              <a:rPr b="0" lang="ru-RU" sz="1350" spc="-1" strike="noStrike">
                <a:latin typeface="Accia Flare Light"/>
                <a:ea typeface="Noto Sans CJK SC"/>
              </a:rPr>
              <a:t>некрополь Пантикапея</a:t>
            </a:r>
            <a:endParaRPr b="0" lang="ru-RU" sz="1350" spc="-1" strike="noStrike">
              <a:latin typeface="Arial"/>
            </a:endParaRPr>
          </a:p>
        </p:txBody>
      </p:sp>
      <p:pic>
        <p:nvPicPr>
          <p:cNvPr id="160" name="" descr=""/>
          <p:cNvPicPr/>
          <p:nvPr/>
        </p:nvPicPr>
        <p:blipFill>
          <a:blip r:embed="rId9"/>
          <a:srcRect l="0" t="5974" r="0" b="6727"/>
          <a:stretch/>
        </p:blipFill>
        <p:spPr>
          <a:xfrm rot="540000">
            <a:off x="7929000" y="3593520"/>
            <a:ext cx="1857960" cy="1963080"/>
          </a:xfrm>
          <a:prstGeom prst="rect">
            <a:avLst/>
          </a:prstGeom>
          <a:ln w="0">
            <a:noFill/>
          </a:ln>
        </p:spPr>
      </p:pic>
      <p:sp>
        <p:nvSpPr>
          <p:cNvPr id="161" name=""/>
          <p:cNvSpPr/>
          <p:nvPr/>
        </p:nvSpPr>
        <p:spPr>
          <a:xfrm>
            <a:off x="252000" y="1278000"/>
            <a:ext cx="3060000" cy="1440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2" name=""/>
          <p:cNvSpPr/>
          <p:nvPr/>
        </p:nvSpPr>
        <p:spPr>
          <a:xfrm>
            <a:off x="3492000" y="1260000"/>
            <a:ext cx="3060000" cy="1440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3" name=""/>
          <p:cNvSpPr/>
          <p:nvPr/>
        </p:nvSpPr>
        <p:spPr>
          <a:xfrm>
            <a:off x="6732000" y="1260000"/>
            <a:ext cx="3060000" cy="1440000"/>
          </a:xfrm>
          <a:prstGeom prst="rect">
            <a:avLst/>
          </a:prstGeom>
          <a:solidFill>
            <a:srgbClr val="d4c8b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"/>
          <p:cNvSpPr txBox="1"/>
          <p:nvPr/>
        </p:nvSpPr>
        <p:spPr>
          <a:xfrm>
            <a:off x="252000" y="1278000"/>
            <a:ext cx="30600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buNone/>
            </a:pPr>
            <a:r>
              <a:rPr b="0" lang="ru-RU" sz="1350" spc="-1" strike="noStrike">
                <a:latin typeface="Accia Flare Light"/>
                <a:ea typeface="Noto Sans CJK SC"/>
              </a:rPr>
              <a:t>предметы, поддерживающие</a:t>
            </a:r>
            <a:endParaRPr b="0" lang="ru-RU" sz="135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350" spc="-1" strike="noStrike">
                <a:latin typeface="Accia Flare Light"/>
                <a:ea typeface="Noto Sans CJK SC"/>
              </a:rPr>
              <a:t>связь с безграничной силой вселенной, которая после смерти делала возможным возрождение</a:t>
            </a:r>
            <a:endParaRPr b="0" lang="ru-RU" sz="1350" spc="-1" strike="noStrike">
              <a:latin typeface="Arial"/>
            </a:endParaRPr>
          </a:p>
        </p:txBody>
      </p:sp>
      <p:sp>
        <p:nvSpPr>
          <p:cNvPr id="165" name=""/>
          <p:cNvSpPr txBox="1"/>
          <p:nvPr/>
        </p:nvSpPr>
        <p:spPr>
          <a:xfrm>
            <a:off x="3492000" y="1260000"/>
            <a:ext cx="30600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buNone/>
            </a:pPr>
            <a:r>
              <a:rPr b="0" lang="ru-RU" sz="1350" spc="-1" strike="noStrike">
                <a:latin typeface="Accia Flare Light"/>
                <a:ea typeface="Noto Sans CJK SC"/>
              </a:rPr>
              <a:t>проводники душ между мирами</a:t>
            </a:r>
            <a:endParaRPr b="0" lang="ru-RU" sz="1350" spc="-1" strike="noStrike">
              <a:latin typeface="Arial"/>
            </a:endParaRPr>
          </a:p>
          <a:p>
            <a:pPr algn="ctr">
              <a:lnSpc>
                <a:spcPct val="115000"/>
              </a:lnSpc>
              <a:buNone/>
            </a:pPr>
            <a:r>
              <a:rPr b="0" lang="ru-RU" sz="1350" spc="-1" strike="noStrike">
                <a:latin typeface="Accia Flare Light"/>
                <a:ea typeface="Noto Sans CJK SC"/>
              </a:rPr>
              <a:t>в бесконечном и непрерывном цикле «рождение – жизнь –смерть – возрождение»</a:t>
            </a:r>
            <a:endParaRPr b="0" lang="ru-RU" sz="1350" spc="-1" strike="noStrike">
              <a:latin typeface="Arial"/>
            </a:endParaRPr>
          </a:p>
        </p:txBody>
      </p:sp>
      <p:sp>
        <p:nvSpPr>
          <p:cNvPr id="166" name=""/>
          <p:cNvSpPr txBox="1"/>
          <p:nvPr/>
        </p:nvSpPr>
        <p:spPr>
          <a:xfrm>
            <a:off x="6732000" y="1278000"/>
            <a:ext cx="3060000" cy="1422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lnSpc>
                <a:spcPct val="115000"/>
              </a:lnSpc>
              <a:spcBef>
                <a:spcPts val="286"/>
              </a:spcBef>
              <a:spcAft>
                <a:spcPts val="286"/>
              </a:spcAft>
              <a:buNone/>
            </a:pPr>
            <a:r>
              <a:rPr b="0" lang="ru-RU" sz="1350" spc="-1" strike="noStrike">
                <a:latin typeface="Accia Flare Light"/>
                <a:ea typeface="Noto Sans CJK SC"/>
              </a:rPr>
              <a:t>амулеты, призванные охранять покой умершего от злых сил и внешних посягательств</a:t>
            </a:r>
            <a:endParaRPr b="0" lang="ru-RU" sz="135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282</TotalTime>
  <Application>LibreOffice/7.2.7.2$Linux_X86_64 LibreOffice_project/20$Build-2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2022-06-16T13:15:51Z</dcterms:created>
  <dc:creator/>
  <dc:description/>
  <dc:language>ru-RU</dc:language>
  <cp:lastModifiedBy/>
  <dcterms:modified xsi:type="dcterms:W3CDTF">2022-06-21T20:08:53Z</dcterms:modified>
  <cp:revision>59</cp:revision>
  <dc:subject/>
  <dc:title/>
</cp:coreProperties>
</file>